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43E93-8D8F-EACF-68D9-B8DCA3F173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19EF31-FFCF-FFF5-7204-3E25950D87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7CFBA-749D-1C96-1C15-7CDEFB333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FD95E-2095-4FC5-ABE9-3176FF86593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D1AF7-BCAE-AFE4-482C-43584A1B8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C0753-9403-DE55-6C1D-8CC4859D2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AEC76-FEBC-49CF-B7B9-3DF2161C8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722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1F2F8-2CA5-78DC-793B-5C8F52A6F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7E6526-AB1B-A8C7-A62D-000DA789B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9B656-F5A1-7B76-1F2C-684A795D7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FD95E-2095-4FC5-ABE9-3176FF86593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ABB28-C7EC-FCFF-3F6C-5D7B5445E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D5BF9-1567-18E0-F771-DE02B02ED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AEC76-FEBC-49CF-B7B9-3DF2161C8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26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14D019-AE7B-DE17-A9FA-8F258154D0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7E6A45-5DE7-C4F4-F26F-923A6733F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3382A-D4C9-BFB2-2D50-01432F484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FD95E-2095-4FC5-ABE9-3176FF86593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81983-AFC5-3906-B1F8-BA80485DF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9C6A54-AE76-88A7-20C8-8B5C1CE78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AEC76-FEBC-49CF-B7B9-3DF2161C8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157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FBA4B-FE75-000E-6A7C-9A3390072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C7E6B-B215-AF7C-C4D2-AC8A5F38E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0AD87-67EB-5942-F21D-5B1CB3EDB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FD95E-2095-4FC5-ABE9-3176FF86593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72479-343F-B3A1-34F6-A4FB8F9B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A8006-E25A-C1F3-2F98-BD158A015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AEC76-FEBC-49CF-B7B9-3DF2161C8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36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1DCCC-B8FC-5241-5CD9-8EA7BDD1C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CE6B1-BE9C-4409-1C3F-E524EEC1F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83D4E-7DE0-7FC8-F79C-1AF94D9ED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FD95E-2095-4FC5-ABE9-3176FF86593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DCC33-BA9B-B772-5E65-EBADBE27D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5C703-DCBF-E947-75B1-078DC733A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AEC76-FEBC-49CF-B7B9-3DF2161C8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076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9567C-1945-D583-B08C-5BB88445B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2A440-F9A3-91BD-5D7D-24F34E81C3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073A07-257F-E0F8-2234-3696AFC8F6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77D35E-24F0-7D07-821C-EEC61AC2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FD95E-2095-4FC5-ABE9-3176FF86593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9AF429-367A-E59A-04D2-D277E20A1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0736E0-3B8D-2F17-CBDF-D7D634AF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AEC76-FEBC-49CF-B7B9-3DF2161C8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79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94A2B-7311-1E44-D290-855C319DA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27C6C7-55B4-7275-6743-014211762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DA55A4-F464-657B-1DA3-ACDA62AA38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B99AE0-1621-FCC6-18E9-4627B4C63C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6CB8D5-8F00-0F5F-CE9A-4B6D0012F0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5101B0-591E-D80B-84CC-A158F06A5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FD95E-2095-4FC5-ABE9-3176FF86593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6D55D7-B4DA-587C-97CB-EEF3A6CAC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90FB3-F518-99A7-1362-3E53CFA42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AEC76-FEBC-49CF-B7B9-3DF2161C8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44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1D835-CE36-7BA3-939A-1C4D8A8E9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EA1361-5B1C-D1A4-6EBD-07442C8F8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FD95E-2095-4FC5-ABE9-3176FF86593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0CE9C2-7E9D-D1F9-3AC7-B2F3883E6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3DD42-9966-08F4-50D7-C33E4522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AEC76-FEBC-49CF-B7B9-3DF2161C8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441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9CE253-C6FA-3013-EE3C-96D501B3F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FD95E-2095-4FC5-ABE9-3176FF86593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3377A9-AC11-3C1B-6480-C9CA1513E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F4530-59C5-E7EB-C044-D28F35C0D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AEC76-FEBC-49CF-B7B9-3DF2161C8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20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DFF00-0679-6CF1-8C5F-BB1D88346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254C0-F080-78B0-E290-C81546386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B912ED-31D7-94D0-53E9-81A00E1E92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3BE7FB-6874-24FC-CBDF-AC8672BAA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FD95E-2095-4FC5-ABE9-3176FF86593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9F8A73-51F5-F5C5-E672-37C44C561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B1E08-5DE0-3FC2-6332-78E37C95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AEC76-FEBC-49CF-B7B9-3DF2161C8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495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FDBC8-86CE-187B-997B-D22E3C0BA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03A879-CCA1-8E6A-FE55-F083D20884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C2DAB3-3438-A4ED-4C66-2EE9C08B4A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111CA8-076C-F29D-367D-943D82549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FD95E-2095-4FC5-ABE9-3176FF86593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D78DCA-9826-656F-350B-4724D6910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E513F2-6530-36DE-4A62-0042ABDD1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AEC76-FEBC-49CF-B7B9-3DF2161C8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844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3B7C30-7667-0956-A93B-D1E2B7CC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1FC7B2-F63C-13E5-3FF9-1D74A597C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4F890-6453-913E-2B46-C9DC7F09B3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FD95E-2095-4FC5-ABE9-3176FF86593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6E002E-2194-E653-8844-AC2EE5043A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65F242-FB49-0C47-BEBD-5690D9F0C7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AEC76-FEBC-49CF-B7B9-3DF2161C8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65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roice3.org/ruen/hyper/hypergon.html?code=CubicGraph-2&amp;point=0.1" TargetMode="External"/><Relationship Id="rId7" Type="http://schemas.openxmlformats.org/officeDocument/2006/relationships/hyperlink" Target="http://roice3.org/ruen/hyper/hypergon.html?code=CubicGraph-6&amp;point=0.1" TargetMode="External"/><Relationship Id="rId2" Type="http://schemas.openxmlformats.org/officeDocument/2006/relationships/hyperlink" Target="http://roice3.org/ruen/hyper/hypergon.html?code=CubicGraph-1&amp;point=0.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roice3.org/ruen/hyper/hypergon.html?code=CubicGraph-4&amp;point=0.1" TargetMode="External"/><Relationship Id="rId5" Type="http://schemas.openxmlformats.org/officeDocument/2006/relationships/hyperlink" Target="http://roice3.org/ruen/hyper/hypergon.html?code=CubicGraph-3" TargetMode="External"/><Relationship Id="rId4" Type="http://schemas.openxmlformats.org/officeDocument/2006/relationships/hyperlink" Target="http://roice3.org/ruen/hyper/hypergon.html?code=CubicGraph-3&amp;point=0.1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roice3.org/ruen/hyper/hypergon.html?code=:10tile-rosette&amp;point=0.04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roice3.org/ruen/hyper/hypergon.html?code=:selfdualconfig-15&amp;point=0.04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hyperlink" Target="http://roice3.org/ruen/hyper/hypergon.html?code=selfdualconfig-15b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en.wikipedia.org/wiki/Miquel_configuration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roice3.org/ruen/hyper/hypergon.html?code=t$:C&amp;point=0.04" TargetMode="External"/><Relationship Id="rId7" Type="http://schemas.openxmlformats.org/officeDocument/2006/relationships/image" Target="../media/image27.png"/><Relationship Id="rId2" Type="http://schemas.openxmlformats.org/officeDocument/2006/relationships/hyperlink" Target="http://roice3.org/ruen/hyper/hypergon.html?code=$:C&amp;point=0.04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gif"/><Relationship Id="rId5" Type="http://schemas.openxmlformats.org/officeDocument/2006/relationships/hyperlink" Target="https://en.wikipedia.org/wiki/Levi_graph" TargetMode="External"/><Relationship Id="rId4" Type="http://schemas.openxmlformats.org/officeDocument/2006/relationships/hyperlink" Target="http://roice3.org/ruen/hyper/hypergon.html?code=dt$:C&amp;point=0.04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hyperlink" Target="http://roice3.org/ruen/hyper/hypergon.html?code=:Dodecahedron-petrie&amp;point=0.04&amp;tools=view,base&amp;colormode=1" TargetMode="External"/><Relationship Id="rId7" Type="http://schemas.openxmlformats.org/officeDocument/2006/relationships/image" Target="../media/image31.gif"/><Relationship Id="rId2" Type="http://schemas.openxmlformats.org/officeDocument/2006/relationships/hyperlink" Target="https://en.wikipedia.org/wiki/Petrie_dua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hyperlink" Target="http://roice3.org/ruen/hyper/hypergon.html?code=:Dodecahedron-petrie&amp;point=0.04&amp;planemodel=3&amp;tools=view,base&amp;colormode=1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roice3.org/ruen/hyper/hypergon.html?code=s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roice3.org/ruen/hyper/C.off" TargetMode="External"/><Relationship Id="rId2" Type="http://schemas.openxmlformats.org/officeDocument/2006/relationships/hyperlink" Target="https://en.wikipedia.org/wiki/OFF_(file_format)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56294-5F53-C352-3754-9EAA741735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97941"/>
            <a:ext cx="9144000" cy="1102259"/>
          </a:xfrm>
        </p:spPr>
        <p:txBody>
          <a:bodyPr/>
          <a:lstStyle/>
          <a:p>
            <a:r>
              <a:rPr lang="en-US" b="1" dirty="0"/>
              <a:t>Introduction to </a:t>
            </a:r>
            <a:r>
              <a:rPr lang="en-US" b="1" dirty="0" err="1"/>
              <a:t>Hypergons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8C769-9AC7-1878-807D-EA1D0BA11E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E95EDA-1E97-BF24-EA45-D93B42E5B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832" y="2190939"/>
            <a:ext cx="10898508" cy="377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0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A4913-BCE3-B97B-41C9-9115096DEA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V="1">
            <a:off x="1524000" y="-887240"/>
            <a:ext cx="7891605" cy="72428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F39FB4-38C5-A11C-26AD-FB95C73CC9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620" y="162963"/>
            <a:ext cx="11208190" cy="531623"/>
          </a:xfrm>
        </p:spPr>
        <p:txBody>
          <a:bodyPr>
            <a:noAutofit/>
          </a:bodyPr>
          <a:lstStyle/>
          <a:p>
            <a:r>
              <a:rPr lang="en-US" sz="3600" dirty="0"/>
              <a:t>Cubic graphs with </a:t>
            </a:r>
            <a:r>
              <a:rPr lang="en-US" sz="3600" dirty="0" err="1"/>
              <a:t>a,b</a:t>
            </a:r>
            <a:r>
              <a:rPr lang="en-US" sz="3600" dirty="0"/>
              <a:t>-transitivity by color </a:t>
            </a:r>
            <a:r>
              <a:rPr lang="en-US" dirty="0">
                <a:hlinkClick r:id="rId2"/>
              </a:rPr>
              <a:t>C1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C2</a:t>
            </a:r>
            <a:r>
              <a:rPr lang="en-US" dirty="0"/>
              <a:t>, </a:t>
            </a:r>
            <a:r>
              <a:rPr lang="en-US" dirty="0">
                <a:hlinkClick r:id="rId4"/>
              </a:rPr>
              <a:t>C</a:t>
            </a:r>
            <a:r>
              <a:rPr lang="en-US" dirty="0">
                <a:hlinkClick r:id="rId5"/>
              </a:rPr>
              <a:t>3</a:t>
            </a:r>
            <a:r>
              <a:rPr lang="en-US" dirty="0"/>
              <a:t>, </a:t>
            </a:r>
            <a:r>
              <a:rPr lang="en-US" dirty="0">
                <a:hlinkClick r:id="rId6"/>
              </a:rPr>
              <a:t>C4</a:t>
            </a:r>
            <a:r>
              <a:rPr lang="en-US" dirty="0"/>
              <a:t>, </a:t>
            </a:r>
            <a:r>
              <a:rPr lang="en-US" dirty="0">
                <a:hlinkClick r:id="rId7"/>
              </a:rPr>
              <a:t>C6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1E110E-5E30-4A6E-5070-8CE06785B9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7270" y="694586"/>
            <a:ext cx="7953313" cy="546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20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A3A5-D6A0-2C0F-764F-09920515F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856"/>
            <a:ext cx="10515600" cy="62469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Decagonal rhombic rosette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A619B-AB21-DB04-F438-5F0FE61B9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491" y="769546"/>
            <a:ext cx="10348111" cy="152098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Example – A </a:t>
            </a:r>
            <a:r>
              <a:rPr lang="en-US" dirty="0">
                <a:hlinkClick r:id="rId2"/>
              </a:rPr>
              <a:t>rhombic rosette</a:t>
            </a:r>
            <a:r>
              <a:rPr lang="en-US" dirty="0"/>
              <a:t> has a skeleton graph with 51 vertices and 90 edges. Its vertices have degrees 2, 3, 4, and 10.</a:t>
            </a:r>
          </a:p>
          <a:p>
            <a:pPr marL="0" indent="0">
              <a:buNone/>
            </a:pPr>
            <a:r>
              <a:rPr lang="en-US" dirty="0"/>
              <a:t>By transitivity, it has 6 vertex classes and 5 edges, seen in the planar symmetry.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E2C83F-3A99-5519-D4AB-F264E7417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612" y="2290528"/>
            <a:ext cx="10417187" cy="456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29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09B22-56E1-0253-AE4C-5C374A875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481"/>
            <a:ext cx="10515600" cy="733331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Self dual partial configuration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FFC93-D327-2620-F4DE-5CDBD9C73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14811"/>
            <a:ext cx="10515600" cy="1647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Branko Grünbaum (2009) shows a self-dual partial configuration with </a:t>
            </a:r>
            <a:r>
              <a:rPr lang="en-US" dirty="0">
                <a:hlinkClick r:id="rId2"/>
              </a:rPr>
              <a:t>15 point and 15 lines</a:t>
            </a:r>
            <a:r>
              <a:rPr lang="en-US" dirty="0"/>
              <a:t>. (5</a:t>
            </a:r>
            <a:r>
              <a:rPr lang="en-US" baseline="-25000" dirty="0"/>
              <a:t>4</a:t>
            </a:r>
            <a:r>
              <a:rPr lang="en-US" dirty="0"/>
              <a:t>+10</a:t>
            </a:r>
            <a:r>
              <a:rPr lang="en-US" baseline="-25000" dirty="0"/>
              <a:t>3</a:t>
            </a:r>
            <a:r>
              <a:rPr lang="en-US" dirty="0"/>
              <a:t>) or (5</a:t>
            </a:r>
            <a:r>
              <a:rPr lang="en-US" baseline="-25000" dirty="0"/>
              <a:t>4</a:t>
            </a:r>
            <a:r>
              <a:rPr lang="en-US" dirty="0"/>
              <a:t>+5</a:t>
            </a:r>
            <a:r>
              <a:rPr lang="en-US" baseline="-25000" dirty="0"/>
              <a:t>3</a:t>
            </a:r>
            <a:r>
              <a:rPr lang="en-US" dirty="0"/>
              <a:t>+5</a:t>
            </a:r>
            <a:r>
              <a:rPr lang="en-US" baseline="-25000" dirty="0"/>
              <a:t>3</a:t>
            </a:r>
            <a:r>
              <a:rPr lang="en-US" dirty="0"/>
              <a:t>) with 3 transitivity classes.</a:t>
            </a:r>
          </a:p>
          <a:p>
            <a:pPr marL="0" indent="0">
              <a:buNone/>
            </a:pPr>
            <a:r>
              <a:rPr lang="en-US" dirty="0"/>
              <a:t>The 3,3-transitive structure has incidence matrix on the right.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486A79-BF1C-9016-455D-3567F4D94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36" y="2462542"/>
            <a:ext cx="10664982" cy="413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03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907BD-BF99-80FB-2EFC-421F590B4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688" y="253497"/>
            <a:ext cx="10859112" cy="2679825"/>
          </a:xfrm>
        </p:spPr>
        <p:txBody>
          <a:bodyPr>
            <a:normAutofit/>
          </a:bodyPr>
          <a:lstStyle/>
          <a:p>
            <a:r>
              <a:rPr lang="en-US" b="1" dirty="0" err="1"/>
              <a:t>Hypergons</a:t>
            </a:r>
            <a:r>
              <a:rPr lang="en-US" b="1" dirty="0"/>
              <a:t> - representations beyond the plane!</a:t>
            </a:r>
            <a:br>
              <a:rPr lang="en-US" dirty="0"/>
            </a:br>
            <a:r>
              <a:rPr lang="en-US" sz="3200" dirty="0"/>
              <a:t>Extend planar points into z on transitivity class. </a:t>
            </a:r>
            <a:r>
              <a:rPr lang="en-US" sz="3200" dirty="0">
                <a:hlinkClick r:id="rId2"/>
              </a:rPr>
              <a:t>Config-15</a:t>
            </a:r>
            <a:br>
              <a:rPr lang="en-US" sz="3200" dirty="0"/>
            </a:br>
            <a:r>
              <a:rPr lang="en-US" sz="3200" dirty="0"/>
              <a:t>Draw 3-point lines as triangles, 4-point lines as quadrilateral</a:t>
            </a:r>
            <a:br>
              <a:rPr lang="en-US" sz="3200" dirty="0"/>
            </a:br>
            <a:r>
              <a:rPr lang="en-US" sz="3200" dirty="0"/>
              <a:t>Draw “circles” (cubic spline loops) that pass through the points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0567B0B-C104-A472-9416-70EA9E5DF2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497" y="2789345"/>
            <a:ext cx="3536118" cy="353611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0A708E-C772-E86B-7317-EC50088F9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88" y="2789346"/>
            <a:ext cx="3365086" cy="33156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33D883-750C-914D-B08F-518316D08D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761" y="2789346"/>
            <a:ext cx="3536117" cy="353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72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48FAE-89E9-AB59-F90A-AF5D73555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306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Complete Quadrangle and Quadrilateral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8ED82-C2A6-54B7-679A-DD900272F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9667"/>
            <a:ext cx="11049000" cy="20078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complete </a:t>
            </a:r>
            <a:r>
              <a:rPr lang="en-US" dirty="0" err="1"/>
              <a:t>quadangle</a:t>
            </a:r>
            <a:r>
              <a:rPr lang="en-US" dirty="0"/>
              <a:t> has 4 vertices, 6 edges, on tetrahedral skeleton.</a:t>
            </a:r>
          </a:p>
          <a:p>
            <a:pPr marL="0" indent="0">
              <a:buNone/>
            </a:pPr>
            <a:r>
              <a:rPr lang="en-US" dirty="0"/>
              <a:t>The complete quadrilateral has 6 vertices, 4 edges, seen as alternate triangles on an octahedron. (Or 4 tangent circles!)</a:t>
            </a:r>
          </a:p>
          <a:p>
            <a:pPr marL="0" indent="0">
              <a:buNone/>
            </a:pPr>
            <a:r>
              <a:rPr lang="en-US" dirty="0"/>
              <a:t>Duality expressed by new vertices centered on original “edges”.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EC6DA5-6DC2-AB4F-3BA9-54CA70042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38" y="3301528"/>
            <a:ext cx="4402183" cy="2998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7AAAE8-DEC0-398F-F78E-EE49B2064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423" y="3890517"/>
            <a:ext cx="2252019" cy="22520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F880A1-D334-7AEA-1DBB-03BFFE18E5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396" y="3890517"/>
            <a:ext cx="2331299" cy="23312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4535D9-2F0D-8FCB-0AF7-0EDC9F365E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649" y="3811907"/>
            <a:ext cx="2409909" cy="240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30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A0913-551F-5B4B-D8B7-5BDD42BE5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6146"/>
          </a:xfrm>
        </p:spPr>
        <p:txBody>
          <a:bodyPr>
            <a:normAutofit/>
          </a:bodyPr>
          <a:lstStyle/>
          <a:p>
            <a:r>
              <a:rPr lang="en-US" b="1" dirty="0"/>
              <a:t>Representing hyperedges </a:t>
            </a:r>
            <a:r>
              <a:rPr lang="en-US" sz="3200" b="1" dirty="0"/>
              <a:t>(3 or more vertices)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928E8-CDFD-4898-0647-69575BC3D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1273"/>
            <a:ext cx="10515600" cy="4345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Edges with 3 or more vertices in a plane can be represented as a solid polygon or a circle (loop)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8156CB-5D4F-2CBD-3185-C83052A8D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90" y="1665839"/>
            <a:ext cx="9876753" cy="502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46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FD8CA-17C6-94FC-8DF7-A89D04F7C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8451"/>
          </a:xfrm>
        </p:spPr>
        <p:txBody>
          <a:bodyPr/>
          <a:lstStyle/>
          <a:p>
            <a:r>
              <a:rPr lang="en-US" b="1" dirty="0"/>
              <a:t>Cube as a </a:t>
            </a:r>
            <a:r>
              <a:rPr lang="en-US" b="1" dirty="0" err="1"/>
              <a:t>hypergon</a:t>
            </a:r>
            <a:r>
              <a:rPr lang="en-US" b="1" dirty="0"/>
              <a:t> (vertices and hyperedges)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8C934-DE92-491A-CF45-6B5406A47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1149"/>
            <a:ext cx="10515600" cy="15481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 cube is a polyhedron with 8 vertices, 12 edges, and 6 square faces.</a:t>
            </a:r>
          </a:p>
          <a:p>
            <a:pPr marL="0" indent="0">
              <a:buNone/>
            </a:pPr>
            <a:r>
              <a:rPr lang="en-US" dirty="0"/>
              <a:t>It can be reduced to a skeleton (graph) (8</a:t>
            </a:r>
            <a:r>
              <a:rPr lang="en-US" baseline="-25000" dirty="0"/>
              <a:t>3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12</a:t>
            </a:r>
            <a:r>
              <a:rPr lang="en-US" baseline="-25000" dirty="0"/>
              <a:t>2</a:t>
            </a:r>
            <a:r>
              <a:rPr lang="en-US" dirty="0"/>
              <a:t>), or make 4-vertex edges from the square faces (8</a:t>
            </a:r>
            <a:r>
              <a:rPr lang="en-US" baseline="-25000" dirty="0"/>
              <a:t>3</a:t>
            </a:r>
            <a:r>
              <a:rPr lang="en-US" dirty="0"/>
              <a:t> </a:t>
            </a:r>
            <a:r>
              <a:rPr lang="en-US" dirty="0">
                <a:solidFill>
                  <a:srgbClr val="00B050"/>
                </a:solidFill>
              </a:rPr>
              <a:t>6</a:t>
            </a:r>
            <a:r>
              <a:rPr lang="en-US" baseline="-25000" dirty="0"/>
              <a:t>4</a:t>
            </a:r>
            <a:r>
              <a:rPr lang="en-US" dirty="0"/>
              <a:t>), </a:t>
            </a:r>
            <a:r>
              <a:rPr lang="en-US" dirty="0">
                <a:hlinkClick r:id="rId2"/>
              </a:rPr>
              <a:t>Miquel config</a:t>
            </a:r>
            <a:r>
              <a:rPr lang="en-US" dirty="0"/>
              <a:t>, or both (8</a:t>
            </a:r>
            <a:r>
              <a:rPr lang="en-US" baseline="-25000" dirty="0"/>
              <a:t>3+3 </a:t>
            </a:r>
            <a:r>
              <a:rPr lang="en-US" dirty="0">
                <a:solidFill>
                  <a:srgbClr val="FF0000"/>
                </a:solidFill>
              </a:rPr>
              <a:t>12</a:t>
            </a:r>
            <a:r>
              <a:rPr lang="en-US" baseline="-25000" dirty="0"/>
              <a:t>2</a:t>
            </a:r>
            <a:r>
              <a:rPr lang="en-US" dirty="0"/>
              <a:t>+</a:t>
            </a:r>
            <a:r>
              <a:rPr lang="en-US" dirty="0">
                <a:solidFill>
                  <a:srgbClr val="00B050"/>
                </a:solidFill>
              </a:rPr>
              <a:t>6</a:t>
            </a:r>
            <a:r>
              <a:rPr lang="en-US" baseline="-25000" dirty="0"/>
              <a:t>4</a:t>
            </a:r>
            <a:r>
              <a:rPr lang="en-US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7EF649-9622-4B0D-C01B-B436FD9FF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63" y="2438415"/>
            <a:ext cx="6245353" cy="4054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03D4A3-549A-C2A5-6622-281E8B9FF6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16" y="2661720"/>
            <a:ext cx="2319949" cy="23199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46733B-A7B4-F620-2330-11DB9C9AD2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797" y="2661720"/>
            <a:ext cx="2643612" cy="26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48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6FBD-4814-B760-D010-C480D7FCBF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3497"/>
            <a:ext cx="9144000" cy="941560"/>
          </a:xfrm>
        </p:spPr>
        <p:txBody>
          <a:bodyPr>
            <a:normAutofit/>
          </a:bodyPr>
          <a:lstStyle/>
          <a:p>
            <a:r>
              <a:rPr lang="en-US" dirty="0"/>
              <a:t>Cube-octahedron duality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865860-33A0-9318-4316-D5C315513A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294646"/>
            <a:ext cx="9144000" cy="878186"/>
          </a:xfrm>
        </p:spPr>
        <p:txBody>
          <a:bodyPr/>
          <a:lstStyle/>
          <a:p>
            <a:pPr algn="l"/>
            <a:r>
              <a:rPr lang="en-US" dirty="0"/>
              <a:t>The cube and octahedron are dual polyhedra. They are also dual as </a:t>
            </a:r>
            <a:r>
              <a:rPr lang="en-US" dirty="0" err="1"/>
              <a:t>hypergons</a:t>
            </a:r>
            <a:r>
              <a:rPr lang="en-US" dirty="0"/>
              <a:t> (</a:t>
            </a:r>
            <a:r>
              <a:rPr lang="en-US" dirty="0">
                <a:solidFill>
                  <a:srgbClr val="FF0000"/>
                </a:solidFill>
              </a:rPr>
              <a:t>8</a:t>
            </a:r>
            <a:r>
              <a:rPr lang="en-US" baseline="-25000" dirty="0"/>
              <a:t>3</a:t>
            </a:r>
            <a:r>
              <a:rPr lang="en-US" dirty="0"/>
              <a:t> </a:t>
            </a:r>
            <a:r>
              <a:rPr lang="en-US" dirty="0">
                <a:solidFill>
                  <a:srgbClr val="00B050"/>
                </a:solidFill>
              </a:rPr>
              <a:t>6</a:t>
            </a:r>
            <a:r>
              <a:rPr lang="en-US" baseline="-25000" dirty="0"/>
              <a:t>4</a:t>
            </a:r>
            <a:r>
              <a:rPr lang="en-US" dirty="0"/>
              <a:t>) and (</a:t>
            </a:r>
            <a:r>
              <a:rPr lang="en-US" dirty="0">
                <a:solidFill>
                  <a:srgbClr val="00B050"/>
                </a:solidFill>
              </a:rPr>
              <a:t>6</a:t>
            </a:r>
            <a:r>
              <a:rPr lang="en-US" baseline="-25000" dirty="0"/>
              <a:t>4 </a:t>
            </a:r>
            <a:r>
              <a:rPr lang="en-US" dirty="0">
                <a:solidFill>
                  <a:srgbClr val="FF0000"/>
                </a:solidFill>
              </a:rPr>
              <a:t>8</a:t>
            </a:r>
            <a:r>
              <a:rPr lang="en-US" baseline="-25000" dirty="0"/>
              <a:t>3</a:t>
            </a:r>
            <a:r>
              <a:rPr lang="en-US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29095D-8B83-E269-A38D-727C13A00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539" y="2140062"/>
            <a:ext cx="9270748" cy="429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68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9948A-98BB-F61F-96FB-F0D02EB15E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978" y="307818"/>
            <a:ext cx="11570329" cy="89629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Cube skeleton truncated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6169DE-D96E-9B0C-E8BB-88887AD768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204111"/>
            <a:ext cx="9144000" cy="1502876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A </a:t>
            </a:r>
            <a:r>
              <a:rPr lang="en-US" dirty="0">
                <a:hlinkClick r:id="rId2"/>
              </a:rPr>
              <a:t>cube skeleton</a:t>
            </a:r>
            <a:r>
              <a:rPr lang="en-US" dirty="0"/>
              <a:t> has 8 vertices and 12 edges. </a:t>
            </a:r>
          </a:p>
          <a:p>
            <a:pPr algn="l"/>
            <a:r>
              <a:rPr lang="en-US" dirty="0"/>
              <a:t>The </a:t>
            </a:r>
            <a:r>
              <a:rPr lang="en-US" dirty="0">
                <a:hlinkClick r:id="rId3"/>
              </a:rPr>
              <a:t>truncation</a:t>
            </a:r>
            <a:r>
              <a:rPr lang="en-US" dirty="0"/>
              <a:t> makes new triangular edges at the vertices.</a:t>
            </a:r>
          </a:p>
          <a:p>
            <a:pPr algn="l"/>
            <a:r>
              <a:rPr lang="en-US" dirty="0"/>
              <a:t>The dual of truncation is a “</a:t>
            </a:r>
            <a:r>
              <a:rPr lang="en-US" dirty="0">
                <a:hlinkClick r:id="rId4"/>
              </a:rPr>
              <a:t>star</a:t>
            </a:r>
            <a:r>
              <a:rPr lang="en-US" dirty="0"/>
              <a:t>” operator, and </a:t>
            </a:r>
            <a:r>
              <a:rPr lang="en-US" dirty="0">
                <a:hlinkClick r:id="rId5"/>
              </a:rPr>
              <a:t>Levi graph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EC8E51-EC3D-445F-2B66-84A633597A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886" y="2641875"/>
            <a:ext cx="4037617" cy="40376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F38C096-E2AD-DBAB-30AF-D72D52AECA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742" y="2641875"/>
            <a:ext cx="6569388" cy="371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51868-6CBD-3F11-261F-CCF0A5CC02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925" y="334978"/>
            <a:ext cx="11461687" cy="94156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Nonplanar edges: convex hull and loop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E2ABAB-E0E9-1A6F-AD4F-1F118A362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22886" y="1484768"/>
            <a:ext cx="5665962" cy="5038254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Nonplanar edges</a:t>
            </a:r>
          </a:p>
          <a:p>
            <a:pPr marL="457200" indent="-457200" algn="l">
              <a:buAutoNum type="arabicParenR"/>
            </a:pPr>
            <a:r>
              <a:rPr lang="en-US" sz="4400" dirty="0"/>
              <a:t>A convex hull</a:t>
            </a:r>
          </a:p>
          <a:p>
            <a:pPr marL="457200" indent="-457200" algn="l">
              <a:buAutoNum type="arabicParenR"/>
            </a:pPr>
            <a:r>
              <a:rPr lang="en-US" sz="4400" dirty="0"/>
              <a:t>A cubic spline loop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D8586A-9F94-F1A8-F0AF-ECAE5D1F4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98" y="1623587"/>
            <a:ext cx="4845114" cy="484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07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7B54F-A0BF-EB0A-F09C-1D71E8D61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45587"/>
          </a:xfrm>
        </p:spPr>
        <p:txBody>
          <a:bodyPr/>
          <a:lstStyle/>
          <a:p>
            <a:pPr algn="ctr"/>
            <a:r>
              <a:rPr lang="en-US" sz="4400" b="1" dirty="0"/>
              <a:t>What is a </a:t>
            </a:r>
            <a:r>
              <a:rPr lang="en-US" sz="5400" b="1" dirty="0" err="1"/>
              <a:t>Hypergon</a:t>
            </a:r>
            <a:r>
              <a:rPr lang="en-US" sz="4400" b="1" dirty="0"/>
              <a:t>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4C953-D440-BD26-DC43-74B8C2327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673" y="1892174"/>
            <a:ext cx="11307778" cy="42370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 </a:t>
            </a:r>
            <a:r>
              <a:rPr lang="en-US" b="1" dirty="0" err="1"/>
              <a:t>hypergon</a:t>
            </a:r>
            <a:r>
              <a:rPr lang="en-US" dirty="0"/>
              <a:t> is a graph (or hypergraph), a network of vertices and edges.</a:t>
            </a:r>
          </a:p>
          <a:p>
            <a:pPr marL="0" indent="0">
              <a:buNone/>
            </a:pPr>
            <a:r>
              <a:rPr lang="en-US" dirty="0"/>
              <a:t>A </a:t>
            </a:r>
            <a:r>
              <a:rPr lang="en-US" b="1" dirty="0"/>
              <a:t>regular </a:t>
            </a:r>
            <a:r>
              <a:rPr lang="en-US" b="1" dirty="0" err="1"/>
              <a:t>hypergon</a:t>
            </a:r>
            <a:r>
              <a:rPr lang="en-US" dirty="0"/>
              <a:t> is </a:t>
            </a:r>
            <a:r>
              <a:rPr lang="en-US" sz="2400" dirty="0"/>
              <a:t>(abstractly)</a:t>
            </a:r>
            <a:r>
              <a:rPr lang="en-US" dirty="0"/>
              <a:t> a symmetric hypergraph (a graph if </a:t>
            </a:r>
            <a:r>
              <a:rPr lang="en-US" i="1" dirty="0"/>
              <a:t>k</a:t>
            </a:r>
            <a:r>
              <a:rPr lang="en-US" dirty="0"/>
              <a:t>=2)</a:t>
            </a:r>
          </a:p>
          <a:p>
            <a:pPr marL="0" indent="0">
              <a:buNone/>
            </a:pPr>
            <a:r>
              <a:rPr lang="en-US" dirty="0"/>
              <a:t>It can also be a Point-Line Configuration (</a:t>
            </a:r>
            <a:r>
              <a:rPr lang="en-US" dirty="0" err="1"/>
              <a:t>v</a:t>
            </a:r>
            <a:r>
              <a:rPr lang="en-US" baseline="-25000" dirty="0" err="1"/>
              <a:t>d</a:t>
            </a:r>
            <a:r>
              <a:rPr lang="en-US" dirty="0"/>
              <a:t> e</a:t>
            </a:r>
            <a:r>
              <a:rPr lang="en-US" baseline="-25000" dirty="0"/>
              <a:t>k</a:t>
            </a:r>
            <a:r>
              <a:rPr lang="en-US" dirty="0"/>
              <a:t>)  with </a:t>
            </a:r>
            <a:r>
              <a:rPr lang="en-US" dirty="0" err="1"/>
              <a:t>vd</a:t>
            </a:r>
            <a:r>
              <a:rPr lang="en-US" dirty="0"/>
              <a:t>=ek</a:t>
            </a:r>
          </a:p>
          <a:p>
            <a:pPr marL="0" indent="0">
              <a:buNone/>
            </a:pPr>
            <a:r>
              <a:rPr lang="en-US" dirty="0"/>
              <a:t>The </a:t>
            </a:r>
            <a:r>
              <a:rPr lang="en-US" b="1" dirty="0"/>
              <a:t>incidence matrix</a:t>
            </a:r>
            <a:r>
              <a:rPr lang="en-US" dirty="0"/>
              <a:t> of a</a:t>
            </a:r>
            <a:r>
              <a:rPr lang="en-US" b="1" dirty="0"/>
              <a:t> </a:t>
            </a:r>
            <a:r>
              <a:rPr lang="en-US" dirty="0"/>
              <a:t>regular </a:t>
            </a:r>
            <a:r>
              <a:rPr lang="en-US" dirty="0" err="1"/>
              <a:t>hypergon</a:t>
            </a:r>
            <a:r>
              <a:rPr lang="en-US" dirty="0"/>
              <a:t> is:</a:t>
            </a:r>
          </a:p>
          <a:p>
            <a:pPr marL="0" indent="0">
              <a:buNone/>
            </a:pPr>
            <a:r>
              <a:rPr lang="en-US" dirty="0"/>
              <a:t>               , with </a:t>
            </a:r>
            <a:r>
              <a:rPr lang="en-US" i="1" dirty="0"/>
              <a:t>v</a:t>
            </a:r>
            <a:r>
              <a:rPr lang="en-US" dirty="0"/>
              <a:t> vertices,           </a:t>
            </a:r>
            <a:r>
              <a:rPr lang="en-US" i="1" dirty="0"/>
              <a:t>d</a:t>
            </a:r>
            <a:r>
              <a:rPr lang="en-US" dirty="0"/>
              <a:t> edges/vertex</a:t>
            </a:r>
            <a:br>
              <a:rPr lang="en-US" dirty="0"/>
            </a:br>
            <a:r>
              <a:rPr lang="en-US" dirty="0"/>
              <a:t>                          </a:t>
            </a:r>
            <a:r>
              <a:rPr lang="en-US" i="1" dirty="0"/>
              <a:t>k</a:t>
            </a:r>
            <a:r>
              <a:rPr lang="en-US" dirty="0"/>
              <a:t> vertices/edge, </a:t>
            </a:r>
            <a:r>
              <a:rPr lang="en-US" i="1" dirty="0"/>
              <a:t>e</a:t>
            </a:r>
            <a:r>
              <a:rPr lang="en-US" dirty="0"/>
              <a:t> edges.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Ordinary </a:t>
            </a:r>
            <a:r>
              <a:rPr lang="en-US" b="1" i="1" dirty="0"/>
              <a:t>poly</a:t>
            </a:r>
            <a:r>
              <a:rPr lang="en-US" b="1" dirty="0"/>
              <a:t>gons</a:t>
            </a:r>
            <a:r>
              <a:rPr lang="en-US" dirty="0"/>
              <a:t> are (p</a:t>
            </a:r>
            <a:r>
              <a:rPr lang="en-US" baseline="-25000" dirty="0"/>
              <a:t>2</a:t>
            </a:r>
            <a:r>
              <a:rPr lang="en-US" dirty="0"/>
              <a:t>)                 (</a:t>
            </a:r>
            <a:r>
              <a:rPr lang="en-US" dirty="0" err="1"/>
              <a:t>dih</a:t>
            </a:r>
            <a:r>
              <a:rPr lang="en-US" dirty="0"/>
              <a:t>(</a:t>
            </a:r>
            <a:r>
              <a:rPr lang="en-US" i="1" dirty="0"/>
              <a:t>p</a:t>
            </a:r>
            <a:r>
              <a:rPr lang="en-US" dirty="0"/>
              <a:t>), dihedral symmetry)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757CB7-D9D5-1A9A-AB5A-2512DA2E9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64" y="3994219"/>
            <a:ext cx="1115517" cy="10219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2A3C71-1EDE-2624-30F5-C292B1F13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115" y="5319705"/>
            <a:ext cx="1158139" cy="107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03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96E9A-D41B-C1A0-E8CB-5C59A3A90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3307"/>
          </a:xfrm>
        </p:spPr>
        <p:txBody>
          <a:bodyPr/>
          <a:lstStyle/>
          <a:p>
            <a:r>
              <a:rPr lang="en-US" dirty="0" err="1">
                <a:hlinkClick r:id="rId2"/>
              </a:rPr>
              <a:t>Petrial</a:t>
            </a:r>
            <a:r>
              <a:rPr lang="en-US" dirty="0">
                <a:hlinkClick r:id="rId2"/>
              </a:rPr>
              <a:t> dodecahedron </a:t>
            </a:r>
            <a:r>
              <a:rPr lang="en-US" dirty="0" err="1">
                <a:hlinkClick r:id="rId2"/>
              </a:rPr>
              <a:t>hypergon</a:t>
            </a:r>
            <a:endParaRPr lang="en-US" dirty="0">
              <a:hlinkClick r:id="rId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8C21F-22B2-AF1C-416B-323FFC37F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8432"/>
            <a:ext cx="10515600" cy="188311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30 vertices of a dodecahedral skeleton (20</a:t>
            </a:r>
            <a:r>
              <a:rPr lang="en-US" baseline="-25000" dirty="0"/>
              <a:t>3</a:t>
            </a:r>
            <a:r>
              <a:rPr lang="en-US" dirty="0"/>
              <a:t> 6</a:t>
            </a:r>
            <a:r>
              <a:rPr lang="en-US" baseline="-25000" dirty="0"/>
              <a:t>10</a:t>
            </a:r>
            <a:r>
              <a:rPr lang="en-US" dirty="0"/>
              <a:t>) can be connected with 6 central skew decagonal edges.</a:t>
            </a:r>
          </a:p>
          <a:p>
            <a:pPr marL="0" indent="0">
              <a:buNone/>
            </a:pPr>
            <a:r>
              <a:rPr lang="en-US" dirty="0"/>
              <a:t>Each edge can be drawn as a </a:t>
            </a:r>
            <a:r>
              <a:rPr lang="en-US" dirty="0">
                <a:hlinkClick r:id="rId3"/>
              </a:rPr>
              <a:t>convex hull</a:t>
            </a:r>
            <a:r>
              <a:rPr lang="en-US" dirty="0"/>
              <a:t> (pentagonal antiprism)</a:t>
            </a:r>
          </a:p>
          <a:p>
            <a:pPr marL="0" indent="0">
              <a:buNone/>
            </a:pPr>
            <a:r>
              <a:rPr lang="en-US" dirty="0"/>
              <a:t>OR as a </a:t>
            </a:r>
            <a:r>
              <a:rPr lang="en-US" dirty="0">
                <a:hlinkClick r:id="rId4"/>
              </a:rPr>
              <a:t>cubic spline path</a:t>
            </a:r>
            <a:r>
              <a:rPr lang="en-US" dirty="0"/>
              <a:t> around axis on shortest dimension.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0FF76E-7185-55AD-F073-2A568F245B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33" y="3351274"/>
            <a:ext cx="2709970" cy="2709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908D4A-79C8-97C5-5984-2CFFA89B83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464" y="3346010"/>
            <a:ext cx="2792960" cy="27929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12F4E8-F127-D8D3-153C-6CFA9DE06D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77" y="3429000"/>
            <a:ext cx="2699442" cy="26994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747364-64F8-ED52-512C-47B21A847B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917" y="3346010"/>
            <a:ext cx="2782432" cy="278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82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D12AC-834C-C36A-69C5-31DB86A37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5077"/>
          </a:xfrm>
        </p:spPr>
        <p:txBody>
          <a:bodyPr>
            <a:normAutofit/>
          </a:bodyPr>
          <a:lstStyle/>
          <a:p>
            <a:r>
              <a:rPr lang="en-US" sz="3200" dirty="0">
                <a:hlinkClick r:id="rId2"/>
              </a:rPr>
              <a:t>http://roice3.org/ruen/hyper/hypergon.html?code=sC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2C2CA-43F6-366D-65D2-E0EDA632A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9765" y="1186004"/>
            <a:ext cx="4019739" cy="5051834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/>
              <a:t>Hypergon</a:t>
            </a:r>
            <a:r>
              <a:rPr lang="en-US" b="1" dirty="0"/>
              <a:t> explorer </a:t>
            </a:r>
            <a:r>
              <a:rPr lang="en-US" dirty="0"/>
              <a:t>is an experimental </a:t>
            </a:r>
            <a:r>
              <a:rPr lang="en-US" dirty="0" err="1"/>
              <a:t>javascript</a:t>
            </a:r>
            <a:r>
              <a:rPr lang="en-US" dirty="0"/>
              <a:t> program on the web with a library of geometric shapes, with view options and operator to manipulate.</a:t>
            </a:r>
          </a:p>
          <a:p>
            <a:pPr marL="0" indent="0">
              <a:buNone/>
            </a:pPr>
            <a:r>
              <a:rPr lang="en-US" dirty="0"/>
              <a:t>Example: Snub cube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8EE25B-6F1F-6C81-7D19-FF5E6EA85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79" y="1186004"/>
            <a:ext cx="6950075" cy="5395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3A1971-8527-A9D5-44AD-13A14D191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04" y="3620663"/>
            <a:ext cx="2872212" cy="28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20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AF05F-A320-E17C-0708-135BBB8DF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2772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2281E-5193-EED5-6571-EAC872D74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7898"/>
            <a:ext cx="10515600" cy="54411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A </a:t>
            </a:r>
            <a:r>
              <a:rPr lang="en-US" sz="2000" dirty="0" err="1"/>
              <a:t>hypergon</a:t>
            </a:r>
            <a:r>
              <a:rPr lang="en-US" sz="2000" dirty="0"/>
              <a:t> is a generalization of a polygon which allows 2 or more edges per vertex, and 2 or more vertices per edge.</a:t>
            </a:r>
          </a:p>
          <a:p>
            <a:r>
              <a:rPr lang="en-US" sz="2000" dirty="0"/>
              <a:t>Graphs of points and line segments (Limit 2 vertices/edge)</a:t>
            </a:r>
          </a:p>
          <a:p>
            <a:r>
              <a:rPr lang="en-US" sz="2000" dirty="0"/>
              <a:t>Configurations of points and lines (Lines are edges with 2+ points)</a:t>
            </a:r>
          </a:p>
          <a:p>
            <a:r>
              <a:rPr lang="en-US" sz="2000" dirty="0"/>
              <a:t>Skeletons of polytopes represent </a:t>
            </a:r>
            <a:r>
              <a:rPr lang="en-US" sz="2000" dirty="0" err="1"/>
              <a:t>hypergons</a:t>
            </a:r>
            <a:r>
              <a:rPr lang="en-US" sz="2000" dirty="0"/>
              <a:t> in higher dimensions.</a:t>
            </a:r>
          </a:p>
          <a:p>
            <a:pPr marL="0" indent="0">
              <a:buNone/>
            </a:pPr>
            <a:r>
              <a:rPr lang="en-US" sz="2000" dirty="0"/>
              <a:t>Structurally </a:t>
            </a:r>
            <a:r>
              <a:rPr lang="en-US" sz="2000" dirty="0" err="1"/>
              <a:t>hypergons</a:t>
            </a:r>
            <a:r>
              <a:rPr lang="en-US" sz="2000" dirty="0"/>
              <a:t> are hypergraphs, generalizations of graphs. Elements exist in transitivity classes and can be summarized by incidence matrices.</a:t>
            </a:r>
          </a:p>
          <a:p>
            <a:pPr marL="0" indent="0">
              <a:buNone/>
            </a:pPr>
            <a:r>
              <a:rPr lang="en-US" sz="2000" dirty="0"/>
              <a:t>Hyperedges can be represented geometrically with convex hull interiors, circle paths, or cubic spline paths.</a:t>
            </a:r>
          </a:p>
          <a:p>
            <a:pPr marL="0" indent="0">
              <a:buNone/>
            </a:pPr>
            <a:r>
              <a:rPr lang="en-US" sz="2000" dirty="0" err="1"/>
              <a:t>Hypergons</a:t>
            </a:r>
            <a:r>
              <a:rPr lang="en-US" sz="2000" dirty="0"/>
              <a:t> exist dual pairs that reverse vertices and hyperedges, or may be self-dual.</a:t>
            </a:r>
          </a:p>
          <a:p>
            <a:pPr marL="0" indent="0">
              <a:buNone/>
            </a:pPr>
            <a:r>
              <a:rPr lang="en-US" sz="2000" dirty="0"/>
              <a:t>Ranked </a:t>
            </a:r>
            <a:r>
              <a:rPr lang="en-US" sz="2000" dirty="0" err="1"/>
              <a:t>hypergons</a:t>
            </a:r>
            <a:r>
              <a:rPr lang="en-US" sz="2000" dirty="0"/>
              <a:t> can represent </a:t>
            </a:r>
            <a:r>
              <a:rPr lang="en-US" sz="2000" dirty="0" err="1"/>
              <a:t>multilevels</a:t>
            </a:r>
            <a:r>
              <a:rPr lang="en-US" sz="2000" dirty="0"/>
              <a:t> of polytopes.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96373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AC5C2-F1B2-5FF3-C958-B9CB8DEA47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4032"/>
            <a:ext cx="9144000" cy="259834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           </a:t>
            </a:r>
            <a:r>
              <a:rPr lang="en-US" dirty="0" err="1"/>
              <a:t>Hypergon</a:t>
            </a:r>
            <a:r>
              <a:rPr lang="en-US" dirty="0"/>
              <a:t> format</a:t>
            </a:r>
            <a:br>
              <a:rPr lang="en-US" dirty="0"/>
            </a:br>
            <a:r>
              <a:rPr lang="en-US" sz="2800" dirty="0"/>
              <a:t>The </a:t>
            </a:r>
            <a:r>
              <a:rPr lang="en-US" sz="2800" dirty="0">
                <a:hlinkClick r:id="rId2"/>
              </a:rPr>
              <a:t>OFF file</a:t>
            </a:r>
            <a:r>
              <a:rPr lang="en-US" sz="2800" dirty="0"/>
              <a:t> format defines polyhedra, listing vertices </a:t>
            </a:r>
            <a:r>
              <a:rPr lang="en-US" sz="2800" dirty="0" err="1"/>
              <a:t>x,y,z</a:t>
            </a:r>
            <a:r>
              <a:rPr lang="en-US" sz="2800" dirty="0"/>
              <a:t> first, and faces last.</a:t>
            </a:r>
            <a:br>
              <a:rPr lang="en-US" sz="2800" dirty="0"/>
            </a:br>
            <a:r>
              <a:rPr lang="en-US" sz="2800" dirty="0" err="1"/>
              <a:t>Hypergons</a:t>
            </a:r>
            <a:r>
              <a:rPr lang="en-US" sz="2800" dirty="0"/>
              <a:t> reinterpret faces as hyperedges.</a:t>
            </a:r>
            <a:br>
              <a:rPr lang="en-US" sz="2800" dirty="0"/>
            </a:br>
            <a:r>
              <a:rPr lang="en-US" sz="2800" dirty="0"/>
              <a:t>Optional RGB color codes are used for grouping transitivity classes.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6628EA-8642-1B6E-46BF-DB3058B046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77767"/>
            <a:ext cx="2613434" cy="3585172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dirty="0"/>
              <a:t>OFF # </a:t>
            </a:r>
            <a:r>
              <a:rPr lang="en-US" dirty="0">
                <a:hlinkClick r:id="rId3" action="ppaction://hlinkfile"/>
              </a:rPr>
              <a:t>Cube</a:t>
            </a:r>
            <a:br>
              <a:rPr lang="en-US" dirty="0"/>
            </a:br>
            <a:r>
              <a:rPr lang="en-US" dirty="0"/>
              <a:t>8 6</a:t>
            </a:r>
            <a:br>
              <a:rPr lang="en-US" dirty="0"/>
            </a:br>
            <a:r>
              <a:rPr lang="en-US" dirty="0"/>
              <a:t>-1  1  1 </a:t>
            </a:r>
            <a:r>
              <a:rPr lang="en-US" b="1" dirty="0"/>
              <a:t>0 0 0</a:t>
            </a:r>
            <a:br>
              <a:rPr lang="en-US" b="1" dirty="0"/>
            </a:br>
            <a:r>
              <a:rPr lang="en-US" dirty="0"/>
              <a:t>-1  1 -1 </a:t>
            </a:r>
            <a:r>
              <a:rPr lang="en-US" b="1" dirty="0"/>
              <a:t>0 0 0</a:t>
            </a:r>
            <a:br>
              <a:rPr lang="en-US" dirty="0"/>
            </a:br>
            <a:r>
              <a:rPr lang="en-US" dirty="0"/>
              <a:t> 1  1 -1 </a:t>
            </a:r>
            <a:r>
              <a:rPr lang="en-US" b="1" dirty="0"/>
              <a:t>0 0 0</a:t>
            </a:r>
            <a:br>
              <a:rPr lang="en-US" dirty="0"/>
            </a:br>
            <a:r>
              <a:rPr lang="en-US" dirty="0"/>
              <a:t> 1  1  1 </a:t>
            </a:r>
            <a:r>
              <a:rPr lang="en-US" b="1" dirty="0"/>
              <a:t>0 0 0</a:t>
            </a:r>
            <a:br>
              <a:rPr lang="en-US" dirty="0"/>
            </a:br>
            <a:r>
              <a:rPr lang="en-US" dirty="0"/>
              <a:t> 1 -1  1 </a:t>
            </a:r>
            <a:r>
              <a:rPr lang="en-US" b="1" dirty="0"/>
              <a:t>0 0 0</a:t>
            </a:r>
            <a:br>
              <a:rPr lang="en-US" dirty="0"/>
            </a:br>
            <a:r>
              <a:rPr lang="en-US" dirty="0"/>
              <a:t>-1 -1  1 </a:t>
            </a:r>
            <a:r>
              <a:rPr lang="en-US" b="1" dirty="0"/>
              <a:t>0 0 0</a:t>
            </a:r>
            <a:br>
              <a:rPr lang="en-US" dirty="0"/>
            </a:br>
            <a:r>
              <a:rPr lang="en-US" dirty="0"/>
              <a:t>-1 -1 -1 </a:t>
            </a:r>
            <a:r>
              <a:rPr lang="en-US" b="1" dirty="0"/>
              <a:t>0 0 0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1 -1 -1 </a:t>
            </a:r>
            <a:r>
              <a:rPr lang="en-US" b="1" dirty="0"/>
              <a:t>0 0 0</a:t>
            </a:r>
            <a:br>
              <a:rPr lang="en-US" dirty="0"/>
            </a:br>
            <a:r>
              <a:rPr lang="en-US" dirty="0"/>
              <a:t>4 0 1 2 3 </a:t>
            </a:r>
            <a:r>
              <a:rPr lang="en-US" b="1" dirty="0">
                <a:solidFill>
                  <a:srgbClr val="00B050"/>
                </a:solidFill>
              </a:rPr>
              <a:t>60 180 75</a:t>
            </a:r>
            <a:br>
              <a:rPr lang="en-US" dirty="0"/>
            </a:br>
            <a:r>
              <a:rPr lang="en-US" dirty="0"/>
              <a:t>4 0 3 4 5 </a:t>
            </a:r>
            <a:r>
              <a:rPr lang="en-US" b="1" dirty="0">
                <a:solidFill>
                  <a:srgbClr val="00B050"/>
                </a:solidFill>
              </a:rPr>
              <a:t>60 180 75</a:t>
            </a:r>
            <a:br>
              <a:rPr lang="en-US" dirty="0"/>
            </a:br>
            <a:r>
              <a:rPr lang="en-US" dirty="0"/>
              <a:t>4 0 5 6 1 </a:t>
            </a:r>
            <a:r>
              <a:rPr lang="en-US" b="1" dirty="0">
                <a:solidFill>
                  <a:srgbClr val="00B050"/>
                </a:solidFill>
              </a:rPr>
              <a:t>60 180 75</a:t>
            </a:r>
            <a:br>
              <a:rPr lang="en-US" dirty="0"/>
            </a:br>
            <a:r>
              <a:rPr lang="en-US" dirty="0"/>
              <a:t>4 2 1 6 7 </a:t>
            </a:r>
            <a:r>
              <a:rPr lang="en-US" b="1" dirty="0">
                <a:solidFill>
                  <a:srgbClr val="00B050"/>
                </a:solidFill>
              </a:rPr>
              <a:t>60 180 75</a:t>
            </a:r>
            <a:br>
              <a:rPr lang="en-US" dirty="0"/>
            </a:br>
            <a:r>
              <a:rPr lang="en-US" dirty="0"/>
              <a:t>4 2 7 4 3 </a:t>
            </a:r>
            <a:r>
              <a:rPr lang="en-US" b="1" dirty="0">
                <a:solidFill>
                  <a:srgbClr val="00B050"/>
                </a:solidFill>
              </a:rPr>
              <a:t>60 180 75</a:t>
            </a:r>
            <a:br>
              <a:rPr lang="en-US" dirty="0"/>
            </a:br>
            <a:r>
              <a:rPr lang="en-US" dirty="0"/>
              <a:t>4 4 7 6 5 </a:t>
            </a:r>
            <a:r>
              <a:rPr lang="en-US" b="1" dirty="0">
                <a:solidFill>
                  <a:srgbClr val="00B050"/>
                </a:solidFill>
              </a:rPr>
              <a:t>60 180 75</a:t>
            </a:r>
            <a:endParaRPr lang="en-US" dirty="0"/>
          </a:p>
          <a:p>
            <a:pPr algn="l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B07D6B-2664-8B75-9820-6863EE25B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7508" y="2920783"/>
            <a:ext cx="6425870" cy="359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50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075C7-E15D-87F4-2006-7A6D44ABB7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352" y="307819"/>
            <a:ext cx="11289672" cy="941559"/>
          </a:xfrm>
        </p:spPr>
        <p:txBody>
          <a:bodyPr>
            <a:normAutofit/>
          </a:bodyPr>
          <a:lstStyle/>
          <a:p>
            <a:r>
              <a:rPr lang="en-US" b="1" dirty="0"/>
              <a:t>Example: polygons </a:t>
            </a:r>
            <a:r>
              <a:rPr lang="en-US" sz="4400" b="1" dirty="0"/>
              <a:t>(2-regular graph)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4ADAD-8F74-B437-C9BD-CB7A1202B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1575303"/>
            <a:ext cx="9144000" cy="2127563"/>
          </a:xfrm>
        </p:spPr>
        <p:txBody>
          <a:bodyPr/>
          <a:lstStyle/>
          <a:p>
            <a:pPr marL="0" indent="0" algn="l">
              <a:buNone/>
            </a:pPr>
            <a:r>
              <a:rPr lang="en-US" sz="2400" dirty="0"/>
              <a:t>A </a:t>
            </a:r>
            <a:r>
              <a:rPr lang="en-US" sz="2400" b="1" dirty="0"/>
              <a:t>regular polygon</a:t>
            </a:r>
            <a:r>
              <a:rPr lang="en-US" sz="2400" dirty="0"/>
              <a:t>, {</a:t>
            </a:r>
            <a:r>
              <a:rPr lang="en-US" sz="2400" i="1" dirty="0"/>
              <a:t>p</a:t>
            </a:r>
            <a:r>
              <a:rPr lang="en-US" sz="2400" dirty="0"/>
              <a:t>} has </a:t>
            </a:r>
            <a:r>
              <a:rPr lang="en-US" sz="2400" i="1" dirty="0"/>
              <a:t>p</a:t>
            </a:r>
            <a:r>
              <a:rPr lang="en-US" sz="2400" dirty="0"/>
              <a:t> vertex, </a:t>
            </a:r>
            <a:r>
              <a:rPr lang="en-US" sz="2400" i="1" dirty="0"/>
              <a:t>p</a:t>
            </a:r>
            <a:r>
              <a:rPr lang="en-US" sz="2400" dirty="0"/>
              <a:t> edges, with 2 vertices per edge, and 2 edges per vertex. A </a:t>
            </a:r>
            <a:r>
              <a:rPr lang="en-US" sz="2400" b="1" dirty="0"/>
              <a:t>regular polygram</a:t>
            </a:r>
            <a:r>
              <a:rPr lang="en-US" sz="2400" dirty="0"/>
              <a:t> is {</a:t>
            </a:r>
            <a:r>
              <a:rPr lang="en-US" sz="2400" i="1" dirty="0"/>
              <a:t>p</a:t>
            </a:r>
            <a:r>
              <a:rPr lang="en-US" sz="2400" dirty="0"/>
              <a:t>/</a:t>
            </a:r>
            <a:r>
              <a:rPr lang="en-US" sz="2400" i="1" dirty="0"/>
              <a:t>q</a:t>
            </a:r>
            <a:r>
              <a:rPr lang="en-US" sz="2400" dirty="0"/>
              <a:t>}, with </a:t>
            </a:r>
            <a:r>
              <a:rPr lang="en-US" sz="2400" dirty="0" err="1"/>
              <a:t>gcd</a:t>
            </a:r>
            <a:r>
              <a:rPr lang="en-US" sz="2400" dirty="0"/>
              <a:t>{</a:t>
            </a:r>
            <a:r>
              <a:rPr lang="en-US" sz="2400" i="1" dirty="0" err="1"/>
              <a:t>p</a:t>
            </a:r>
            <a:r>
              <a:rPr lang="en-US" sz="2400" dirty="0" err="1"/>
              <a:t>,</a:t>
            </a:r>
            <a:r>
              <a:rPr lang="en-US" sz="2400" i="1" dirty="0" err="1"/>
              <a:t>q</a:t>
            </a:r>
            <a:r>
              <a:rPr lang="en-US" sz="2400" dirty="0"/>
              <a:t>}=1.</a:t>
            </a:r>
          </a:p>
          <a:p>
            <a:pPr marL="0" indent="0" algn="l">
              <a:buNone/>
            </a:pPr>
            <a:r>
              <a:rPr lang="en-US" sz="2400" dirty="0"/>
              <a:t>{5} is a </a:t>
            </a:r>
            <a:r>
              <a:rPr lang="en-US" sz="2400" b="1" dirty="0"/>
              <a:t>pentagon</a:t>
            </a:r>
            <a:r>
              <a:rPr lang="en-US" sz="2400" dirty="0"/>
              <a:t>, {5/2} is a </a:t>
            </a:r>
            <a:r>
              <a:rPr lang="en-US" sz="2400" b="1" dirty="0"/>
              <a:t>pentagram</a:t>
            </a:r>
            <a:r>
              <a:rPr lang="en-US" sz="2400" dirty="0"/>
              <a:t>.</a:t>
            </a:r>
          </a:p>
          <a:p>
            <a:pPr marL="0" indent="0" algn="l">
              <a:buNone/>
            </a:pPr>
            <a:r>
              <a:rPr lang="en-US" sz="2400" dirty="0"/>
              <a:t> A </a:t>
            </a:r>
            <a:r>
              <a:rPr lang="en-US" sz="2400" i="1" dirty="0"/>
              <a:t>p</a:t>
            </a:r>
            <a:r>
              <a:rPr lang="en-US" sz="2400" dirty="0"/>
              <a:t>-gon or </a:t>
            </a:r>
            <a:r>
              <a:rPr lang="en-US" sz="2400" i="1" dirty="0"/>
              <a:t>p</a:t>
            </a:r>
            <a:r>
              <a:rPr lang="en-US" sz="2400" dirty="0"/>
              <a:t>/</a:t>
            </a:r>
            <a:r>
              <a:rPr lang="en-US" sz="2400" i="1" dirty="0"/>
              <a:t>q</a:t>
            </a:r>
            <a:r>
              <a:rPr lang="en-US" sz="2400" dirty="0"/>
              <a:t>-gram has </a:t>
            </a:r>
            <a:r>
              <a:rPr lang="en-US" sz="2400" b="1" dirty="0"/>
              <a:t>incidence matrix</a:t>
            </a:r>
            <a:r>
              <a:rPr lang="en-US" sz="2400" dirty="0"/>
              <a:t>:</a:t>
            </a:r>
          </a:p>
          <a:p>
            <a:pPr marL="0" indent="0" algn="l">
              <a:buNone/>
            </a:pPr>
            <a:r>
              <a:rPr lang="en-US" dirty="0"/>
              <a:t>Configuration: (p</a:t>
            </a:r>
            <a:r>
              <a:rPr lang="en-US" baseline="-25000" dirty="0"/>
              <a:t>2 </a:t>
            </a:r>
            <a:r>
              <a:rPr lang="en-US" dirty="0"/>
              <a:t>p</a:t>
            </a:r>
            <a:r>
              <a:rPr lang="en-US" baseline="-25000" dirty="0"/>
              <a:t>2</a:t>
            </a:r>
            <a:r>
              <a:rPr lang="en-US" dirty="0"/>
              <a:t>) = (p</a:t>
            </a:r>
            <a:r>
              <a:rPr lang="en-US" baseline="-25000" dirty="0"/>
              <a:t>2</a:t>
            </a:r>
            <a:r>
              <a:rPr lang="en-US" dirty="0"/>
              <a:t>) 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F0609BA9-4506-D238-25C4-7FA702DFE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035" y="3777500"/>
            <a:ext cx="7355929" cy="2772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59EE3B-9D90-211B-06D0-9BF52F146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100" y="2547852"/>
            <a:ext cx="10477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093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EFE6E-02D8-70AE-B804-40DD09A56C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5513" y="434567"/>
            <a:ext cx="10242487" cy="950614"/>
          </a:xfrm>
        </p:spPr>
        <p:txBody>
          <a:bodyPr>
            <a:normAutofit/>
          </a:bodyPr>
          <a:lstStyle/>
          <a:p>
            <a:r>
              <a:rPr lang="en-US" b="1" dirty="0"/>
              <a:t>Example: 3-regular (cubic) graphs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A7C2A3-FA15-8F7F-7B66-EBA4A25341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6047" y="1385181"/>
            <a:ext cx="11217243" cy="1520981"/>
          </a:xfrm>
        </p:spPr>
        <p:txBody>
          <a:bodyPr/>
          <a:lstStyle/>
          <a:p>
            <a:pPr algn="l"/>
            <a:r>
              <a:rPr lang="en-US" dirty="0"/>
              <a:t>A cubic graph has vertices and edges, with 3 edges/vertex.</a:t>
            </a:r>
          </a:p>
          <a:p>
            <a:pPr algn="l"/>
            <a:r>
              <a:rPr lang="en-US" dirty="0"/>
              <a:t>It can be seen as point-line configuration (v</a:t>
            </a:r>
            <a:r>
              <a:rPr lang="en-US" baseline="-25000" dirty="0"/>
              <a:t>3</a:t>
            </a:r>
            <a:r>
              <a:rPr lang="en-US" dirty="0"/>
              <a:t> e</a:t>
            </a:r>
            <a:r>
              <a:rPr lang="en-US" baseline="-25000" dirty="0"/>
              <a:t>2</a:t>
            </a:r>
            <a:r>
              <a:rPr lang="en-US" dirty="0"/>
              <a:t>), with 3v=2e.</a:t>
            </a:r>
          </a:p>
          <a:p>
            <a:pPr algn="l"/>
            <a:r>
              <a:rPr lang="en-US" dirty="0"/>
              <a:t>Some can be skeletons of 3D polyhedra, like K</a:t>
            </a:r>
            <a:r>
              <a:rPr lang="en-US" baseline="-25000" dirty="0"/>
              <a:t>4</a:t>
            </a:r>
            <a:r>
              <a:rPr lang="en-US" dirty="0"/>
              <a:t> is skeleton of tetrahedron.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F2C5A2-B0EF-F328-D1D3-DEDBA6AB5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82" y="2906161"/>
            <a:ext cx="11679628" cy="344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47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3407C-B205-BBE6-9E9E-97E4B1C4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12374" cy="1325563"/>
          </a:xfrm>
        </p:spPr>
        <p:txBody>
          <a:bodyPr/>
          <a:lstStyle/>
          <a:p>
            <a:r>
              <a:rPr lang="en-US" b="1" dirty="0"/>
              <a:t>Example: point-line configurations in plane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72351-7BB2-38E9-968E-34A03869B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404" y="1593410"/>
            <a:ext cx="5278169" cy="48994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600" i="1" dirty="0"/>
              <a:t>A </a:t>
            </a:r>
            <a:r>
              <a:rPr lang="en-US" sz="2600" b="1" i="1" dirty="0"/>
              <a:t>configuration</a:t>
            </a:r>
            <a:r>
              <a:rPr lang="en-US" sz="2600" i="1" dirty="0"/>
              <a:t> in the plane consists of a finite set of points (v), and a finite arrangement of lines (e), such that each point is incident to the same number of lines (d) and each line is incident to the same number of points (k).</a:t>
            </a:r>
          </a:p>
          <a:p>
            <a:pPr marL="0" indent="0">
              <a:buNone/>
            </a:pPr>
            <a:r>
              <a:rPr lang="en-US" dirty="0"/>
              <a:t>The same symbol (</a:t>
            </a:r>
            <a:r>
              <a:rPr lang="en-US" dirty="0" err="1"/>
              <a:t>v</a:t>
            </a:r>
            <a:r>
              <a:rPr lang="en-US" baseline="-25000" dirty="0" err="1"/>
              <a:t>d</a:t>
            </a:r>
            <a:r>
              <a:rPr lang="en-US" dirty="0"/>
              <a:t> e</a:t>
            </a:r>
            <a:r>
              <a:rPr lang="en-US" baseline="-25000" dirty="0"/>
              <a:t>k</a:t>
            </a:r>
            <a:r>
              <a:rPr lang="en-US" dirty="0"/>
              <a:t>) need not be isomorphic as incidence structures. </a:t>
            </a:r>
          </a:p>
          <a:p>
            <a:pPr marL="0" indent="0">
              <a:buNone/>
            </a:pPr>
            <a:r>
              <a:rPr lang="en-US" b="1" dirty="0"/>
              <a:t>Incidence matrix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Dual Configuration</a:t>
            </a:r>
            <a:r>
              <a:rPr lang="en-US" dirty="0"/>
              <a:t> swap points and lines. (</a:t>
            </a:r>
            <a:r>
              <a:rPr lang="en-US" dirty="0" err="1"/>
              <a:t>v</a:t>
            </a:r>
            <a:r>
              <a:rPr lang="en-US" baseline="-25000" dirty="0" err="1"/>
              <a:t>d</a:t>
            </a:r>
            <a:r>
              <a:rPr lang="en-US" dirty="0"/>
              <a:t> e</a:t>
            </a:r>
            <a:r>
              <a:rPr lang="en-US" baseline="-25000" dirty="0"/>
              <a:t>k</a:t>
            </a:r>
            <a:r>
              <a:rPr lang="en-US" dirty="0"/>
              <a:t>) </a:t>
            </a:r>
            <a:r>
              <a:rPr lang="en-US" dirty="0">
                <a:sym typeface="Wingdings" panose="05000000000000000000" pitchFamily="2" charset="2"/>
              </a:rPr>
              <a:t> </a:t>
            </a:r>
            <a:r>
              <a:rPr lang="en-US" dirty="0"/>
              <a:t>(e</a:t>
            </a:r>
            <a:r>
              <a:rPr lang="en-US" baseline="-25000" dirty="0"/>
              <a:t>k </a:t>
            </a:r>
            <a:r>
              <a:rPr lang="en-US" dirty="0" err="1"/>
              <a:t>v</a:t>
            </a:r>
            <a:r>
              <a:rPr lang="en-US" baseline="-25000" dirty="0" err="1"/>
              <a:t>d</a:t>
            </a:r>
            <a:r>
              <a:rPr lang="en-US" dirty="0"/>
              <a:t>)</a:t>
            </a:r>
            <a:r>
              <a:rPr lang="en-US" dirty="0">
                <a:sym typeface="Wingdings" panose="05000000000000000000" pitchFamily="2" charset="2"/>
              </a:rPr>
              <a:t> 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755DB5-1FA4-FE23-10DA-1EF07008E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45" y="2069486"/>
            <a:ext cx="6238342" cy="42498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D6696C-A711-60EB-F16E-A602003AF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59" y="4369066"/>
            <a:ext cx="1115517" cy="102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03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EB1FC-AF3A-6DF0-6735-110E2814F8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582" y="371192"/>
            <a:ext cx="10061418" cy="76954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Trivial configurations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1CCC18-3FF0-C0D8-BF17-899F054587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3006" y="1140737"/>
            <a:ext cx="9474994" cy="1330859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400" dirty="0">
                <a:solidFill>
                  <a:srgbClr val="00B050"/>
                </a:solidFill>
              </a:rPr>
              <a:t>Dual</a:t>
            </a:r>
            <a:r>
              <a:rPr lang="en-US" sz="2400" dirty="0"/>
              <a:t> forms (n</a:t>
            </a:r>
            <a:r>
              <a:rPr lang="en-US" sz="2400" baseline="-25000" dirty="0"/>
              <a:t>0</a:t>
            </a:r>
            <a:r>
              <a:rPr lang="en-US" sz="2400" dirty="0"/>
              <a:t> 0) and (0 n</a:t>
            </a:r>
            <a:r>
              <a:rPr lang="en-US" sz="2400" baseline="-25000" dirty="0"/>
              <a:t>0</a:t>
            </a:r>
            <a:r>
              <a:rPr lang="en-US" sz="2400" dirty="0"/>
              <a:t>) are isolated points or lines</a:t>
            </a:r>
            <a:endParaRPr lang="en-US" dirty="0"/>
          </a:p>
          <a:p>
            <a:pPr algn="l"/>
            <a:r>
              <a:rPr lang="en-US" sz="2400" dirty="0">
                <a:solidFill>
                  <a:srgbClr val="00B050"/>
                </a:solidFill>
              </a:rPr>
              <a:t>Dual</a:t>
            </a:r>
            <a:r>
              <a:rPr lang="en-US" sz="2400" dirty="0"/>
              <a:t> form (n</a:t>
            </a:r>
            <a:r>
              <a:rPr lang="en-US" sz="2400" baseline="-25000" dirty="0"/>
              <a:t>1</a:t>
            </a:r>
            <a:r>
              <a:rPr lang="en-US" sz="2400" dirty="0"/>
              <a:t> 1</a:t>
            </a:r>
            <a:r>
              <a:rPr lang="en-US" sz="2400" baseline="-25000" dirty="0"/>
              <a:t>n</a:t>
            </a:r>
            <a:r>
              <a:rPr lang="en-US" sz="2400" dirty="0"/>
              <a:t>) and (1</a:t>
            </a:r>
            <a:r>
              <a:rPr lang="en-US" sz="2400" baseline="-25000" dirty="0"/>
              <a:t>n</a:t>
            </a:r>
            <a:r>
              <a:rPr lang="en-US" sz="2400" dirty="0"/>
              <a:t> n</a:t>
            </a:r>
            <a:r>
              <a:rPr lang="en-US" sz="2400" baseline="-25000" dirty="0"/>
              <a:t>1</a:t>
            </a:r>
            <a:r>
              <a:rPr lang="en-US" sz="2400" dirty="0"/>
              <a:t>) have v points on 1 line, or e lines with 1 point</a:t>
            </a:r>
          </a:p>
          <a:p>
            <a:pPr algn="l"/>
            <a:r>
              <a:rPr lang="en-US" sz="2400" dirty="0"/>
              <a:t>(1</a:t>
            </a:r>
            <a:r>
              <a:rPr lang="en-US" sz="2400" baseline="-25000" dirty="0"/>
              <a:t>1</a:t>
            </a:r>
            <a:r>
              <a:rPr lang="en-US" sz="2400" dirty="0"/>
              <a:t> 1</a:t>
            </a:r>
            <a:r>
              <a:rPr lang="en-US" sz="2400" baseline="-25000" dirty="0"/>
              <a:t>1</a:t>
            </a:r>
            <a:r>
              <a:rPr lang="en-US" sz="2400" dirty="0"/>
              <a:t>) is </a:t>
            </a:r>
            <a:r>
              <a:rPr lang="en-US" sz="2400" dirty="0">
                <a:solidFill>
                  <a:srgbClr val="00B0F0"/>
                </a:solidFill>
              </a:rPr>
              <a:t>self-dual</a:t>
            </a:r>
            <a:r>
              <a:rPr lang="en-US" sz="2400" dirty="0"/>
              <a:t> as 1 point incident to 1 line.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F7BEB4-8C87-CB5E-C040-5D094994C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006" y="2390115"/>
            <a:ext cx="9805988" cy="426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21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94410-9E6D-D55C-A54B-8FEB71ABA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80246"/>
            <a:ext cx="9144000" cy="1032095"/>
          </a:xfrm>
        </p:spPr>
        <p:txBody>
          <a:bodyPr/>
          <a:lstStyle/>
          <a:p>
            <a:r>
              <a:rPr lang="en-US" b="1" dirty="0"/>
              <a:t>Partial configurations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D4A069-0607-53D6-DFA9-61C117D16E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9846" y="1412341"/>
            <a:ext cx="9678154" cy="1484767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/>
              <a:t>A </a:t>
            </a:r>
            <a:r>
              <a:rPr lang="en-US" i="1" dirty="0"/>
              <a:t>partial configuration</a:t>
            </a:r>
            <a:r>
              <a:rPr lang="en-US" dirty="0"/>
              <a:t> allows some points and lines to have a lower incidence.</a:t>
            </a:r>
          </a:p>
          <a:p>
            <a:pPr algn="l"/>
            <a:r>
              <a:rPr lang="en-US" dirty="0"/>
              <a:t>For example (3</a:t>
            </a:r>
            <a:r>
              <a:rPr lang="en-US" baseline="-25000" dirty="0"/>
              <a:t>2</a:t>
            </a:r>
            <a:r>
              <a:rPr lang="en-US" dirty="0"/>
              <a:t>) has 3 points and 3 lines. If one line is removed, it becomes (1</a:t>
            </a:r>
            <a:r>
              <a:rPr lang="en-US" baseline="-25000" dirty="0"/>
              <a:t>2</a:t>
            </a:r>
            <a:r>
              <a:rPr lang="en-US" dirty="0"/>
              <a:t>+2</a:t>
            </a:r>
            <a:r>
              <a:rPr lang="en-US" baseline="-25000" dirty="0"/>
              <a:t>1</a:t>
            </a:r>
            <a:r>
              <a:rPr lang="en-US" dirty="0"/>
              <a:t> 2</a:t>
            </a:r>
            <a:r>
              <a:rPr lang="en-US" baseline="-25000" dirty="0"/>
              <a:t>2</a:t>
            </a:r>
            <a:r>
              <a:rPr lang="en-US" dirty="0"/>
              <a:t>), and if one point is removed, it becomes (2</a:t>
            </a:r>
            <a:r>
              <a:rPr lang="en-US" baseline="-25000" dirty="0"/>
              <a:t>2</a:t>
            </a:r>
            <a:r>
              <a:rPr lang="en-US" dirty="0"/>
              <a:t> 1</a:t>
            </a:r>
            <a:r>
              <a:rPr lang="en-US" baseline="-25000" dirty="0"/>
              <a:t>2</a:t>
            </a:r>
            <a:r>
              <a:rPr lang="en-US" dirty="0"/>
              <a:t>+2</a:t>
            </a:r>
            <a:r>
              <a:rPr lang="en-US" baseline="-25000" dirty="0"/>
              <a:t>1</a:t>
            </a:r>
            <a:r>
              <a:rPr lang="en-US" dirty="0"/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2D89B6-8E09-EFA2-1260-2EFD37CCE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846" y="2897108"/>
            <a:ext cx="9949758" cy="383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73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212B0-7E6C-9B33-8587-E1F4336BF8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4033"/>
            <a:ext cx="9144000" cy="70617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Element transitivity on a triangle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B5A46C-A995-B5DF-2714-6537BD4B9F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7240" y="977773"/>
            <a:ext cx="9780760" cy="1875481"/>
          </a:xfrm>
        </p:spPr>
        <p:txBody>
          <a:bodyPr/>
          <a:lstStyle/>
          <a:p>
            <a:pPr algn="l"/>
            <a:r>
              <a:rPr lang="en-US" dirty="0"/>
              <a:t>A triangle configuration (3</a:t>
            </a:r>
            <a:r>
              <a:rPr lang="en-US" baseline="-25000" dirty="0"/>
              <a:t>2</a:t>
            </a:r>
            <a:r>
              <a:rPr lang="en-US" dirty="0"/>
              <a:t>) can have lower symmetry forms, using color to represent transitivity classes. An equilateral triangle is 1,1-transitive. An isosceles triangle is 2,2-transitive, and a scalene triangle 3,3-transitive.</a:t>
            </a:r>
          </a:p>
          <a:p>
            <a:pPr algn="l"/>
            <a:r>
              <a:rPr lang="en-US" dirty="0"/>
              <a:t>The incidence matrix for </a:t>
            </a:r>
            <a:r>
              <a:rPr lang="en-US" dirty="0" err="1"/>
              <a:t>a,b</a:t>
            </a:r>
            <a:r>
              <a:rPr lang="en-US" dirty="0"/>
              <a:t>-transitive form to be (</a:t>
            </a:r>
            <a:r>
              <a:rPr lang="en-US" dirty="0" err="1"/>
              <a:t>a+b</a:t>
            </a:r>
            <a:r>
              <a:rPr lang="en-US" dirty="0"/>
              <a:t>)x(</a:t>
            </a:r>
            <a:r>
              <a:rPr lang="en-US" dirty="0" err="1"/>
              <a:t>a+b</a:t>
            </a:r>
            <a:r>
              <a:rPr lang="en-US" dirty="0"/>
              <a:t>) with element counts on the diagonal, and incidence off diagonal.</a:t>
            </a:r>
          </a:p>
          <a:p>
            <a:pPr algn="l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A5157C-1F43-9582-9702-8DCA64384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620" y="3138426"/>
            <a:ext cx="9144000" cy="353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298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E643E-AFA4-354A-5580-DD75E7728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4665"/>
          </a:xfrm>
        </p:spPr>
        <p:txBody>
          <a:bodyPr/>
          <a:lstStyle/>
          <a:p>
            <a:r>
              <a:rPr lang="en-US" b="1" dirty="0"/>
              <a:t>Element transitivity on a square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09D2B-EFFB-435F-FC3D-2CD00B6CC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9791"/>
            <a:ext cx="10515600" cy="153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 square configuration (4</a:t>
            </a:r>
            <a:r>
              <a:rPr lang="en-US" baseline="-25000" dirty="0"/>
              <a:t>2</a:t>
            </a:r>
            <a:r>
              <a:rPr lang="en-US" dirty="0"/>
              <a:t>) also has lower symmetry forms.</a:t>
            </a:r>
          </a:p>
          <a:p>
            <a:pPr marL="0" indent="0">
              <a:buNone/>
            </a:pPr>
            <a:r>
              <a:rPr lang="en-US" dirty="0"/>
              <a:t>A square is 1,1-transitive. Others include a rectangle is 1,2-transitive, and its dual rhombus is 2,1-transitive.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2C7E25-EB85-6863-CC6B-F1C349F54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80237"/>
            <a:ext cx="9695147" cy="406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895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2953</TotalTime>
  <Words>1321</Words>
  <Application>Microsoft Office PowerPoint</Application>
  <PresentationFormat>Widescreen</PresentationFormat>
  <Paragraphs>83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Wingdings</vt:lpstr>
      <vt:lpstr>Office Theme</vt:lpstr>
      <vt:lpstr>Introduction to Hypergons</vt:lpstr>
      <vt:lpstr>What is a Hypergon?</vt:lpstr>
      <vt:lpstr>Example: polygons (2-regular graph)</vt:lpstr>
      <vt:lpstr>Example: 3-regular (cubic) graphs</vt:lpstr>
      <vt:lpstr>Example: point-line configurations in plane</vt:lpstr>
      <vt:lpstr>Trivial configurations</vt:lpstr>
      <vt:lpstr>Partial configurations</vt:lpstr>
      <vt:lpstr>Element transitivity on a triangle</vt:lpstr>
      <vt:lpstr>Element transitivity on a square</vt:lpstr>
      <vt:lpstr> </vt:lpstr>
      <vt:lpstr>Decagonal rhombic rosette</vt:lpstr>
      <vt:lpstr>Self dual partial configuration</vt:lpstr>
      <vt:lpstr>Hypergons - representations beyond the plane! Extend planar points into z on transitivity class. Config-15 Draw 3-point lines as triangles, 4-point lines as quadrilateral Draw “circles” (cubic spline loops) that pass through the points</vt:lpstr>
      <vt:lpstr>Complete Quadrangle and Quadrilateral</vt:lpstr>
      <vt:lpstr>Representing hyperedges (3 or more vertices)</vt:lpstr>
      <vt:lpstr>Cube as a hypergon (vertices and hyperedges)</vt:lpstr>
      <vt:lpstr>Cube-octahedron duality</vt:lpstr>
      <vt:lpstr>Cube skeleton truncated</vt:lpstr>
      <vt:lpstr>Nonplanar edges: convex hull and loop</vt:lpstr>
      <vt:lpstr>Petrial dodecahedron hypergon</vt:lpstr>
      <vt:lpstr>http://roice3.org/ruen/hyper/hypergon.html?code=sC</vt:lpstr>
      <vt:lpstr>Summary</vt:lpstr>
      <vt:lpstr>           Hypergon format The OFF file format defines polyhedra, listing vertices x,y,z first, and faces last. Hypergons reinterpret faces as hyperedges. Optional RGB color codes are used for grouping transitivity classes.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Tom Ruen</dc:creator>
  <cp:lastModifiedBy>Tom Ruen</cp:lastModifiedBy>
  <cp:revision>50</cp:revision>
  <dcterms:created xsi:type="dcterms:W3CDTF">2025-03-19T22:01:20Z</dcterms:created>
  <dcterms:modified xsi:type="dcterms:W3CDTF">2025-03-21T23:14:39Z</dcterms:modified>
</cp:coreProperties>
</file>