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6" r:id="rId2"/>
    <p:sldId id="318" r:id="rId3"/>
    <p:sldId id="257" r:id="rId4"/>
    <p:sldId id="301" r:id="rId5"/>
    <p:sldId id="258" r:id="rId6"/>
    <p:sldId id="302" r:id="rId7"/>
    <p:sldId id="303" r:id="rId8"/>
    <p:sldId id="293" r:id="rId9"/>
    <p:sldId id="306" r:id="rId10"/>
    <p:sldId id="312" r:id="rId11"/>
    <p:sldId id="314" r:id="rId12"/>
    <p:sldId id="313" r:id="rId13"/>
    <p:sldId id="294" r:id="rId14"/>
    <p:sldId id="304" r:id="rId15"/>
    <p:sldId id="305" r:id="rId16"/>
    <p:sldId id="259" r:id="rId17"/>
    <p:sldId id="277" r:id="rId18"/>
    <p:sldId id="256" r:id="rId19"/>
    <p:sldId id="297" r:id="rId20"/>
    <p:sldId id="265" r:id="rId21"/>
    <p:sldId id="282" r:id="rId22"/>
    <p:sldId id="284" r:id="rId23"/>
    <p:sldId id="298" r:id="rId24"/>
    <p:sldId id="260" r:id="rId25"/>
    <p:sldId id="283" r:id="rId26"/>
    <p:sldId id="275" r:id="rId27"/>
    <p:sldId id="310" r:id="rId28"/>
    <p:sldId id="307" r:id="rId29"/>
    <p:sldId id="308" r:id="rId30"/>
    <p:sldId id="262" r:id="rId31"/>
    <p:sldId id="309" r:id="rId32"/>
    <p:sldId id="278" r:id="rId33"/>
    <p:sldId id="311" r:id="rId34"/>
    <p:sldId id="286" r:id="rId35"/>
    <p:sldId id="292" r:id="rId36"/>
    <p:sldId id="315" r:id="rId37"/>
    <p:sldId id="276" r:id="rId38"/>
    <p:sldId id="273" r:id="rId39"/>
    <p:sldId id="274" r:id="rId40"/>
    <p:sldId id="317" r:id="rId41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4558F-CD8D-80C8-6115-5670B865E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62906-02EB-4D92-BC5D-7E31E8BE82EC}" type="datetimeFigureOut">
              <a:rPr lang="en-US"/>
              <a:pPr>
                <a:defRPr/>
              </a:pPr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0FFEF-781B-085D-7B4A-4AE72B91F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821FE-724D-205A-8BE9-EED751127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7A4C7-33AE-41CD-B67B-CAB57C1870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1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E1077-4209-58D7-C374-EC106F5C9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AC1AC-11D1-4DA8-81EC-6287D6B4E3E9}" type="datetimeFigureOut">
              <a:rPr lang="en-US"/>
              <a:pPr>
                <a:defRPr/>
              </a:pPr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D3903-39E4-1015-28FB-DF2D66F1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80807-764E-148A-276B-FE2DC03B5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75BF8-54A5-4CA8-8E67-ED18F9B657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53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ACEDA-D030-03DE-FEF0-25228F93A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F73CB-EE84-47DA-9F32-41BF1719E382}" type="datetimeFigureOut">
              <a:rPr lang="en-US"/>
              <a:pPr>
                <a:defRPr/>
              </a:pPr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78376C-C8CA-D5B9-D881-15BDF2A95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8532C-3923-E8BC-EB4F-23B9C4254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2A77A-B9E1-4169-98CA-6E1DB5C74E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59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F2A6B-768B-5234-21DE-4F92FC9B0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1FDCB-ADAD-4973-A3CB-A8B0C4FD59AE}" type="datetimeFigureOut">
              <a:rPr lang="en-US"/>
              <a:pPr>
                <a:defRPr/>
              </a:pPr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56543-AAB6-8A3B-20A0-D37C193B9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DAF619-6F8F-56A4-546E-21835697A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AD558-68C0-48DC-968A-130A23F188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300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9B074-9883-0834-77E2-FD841CBFF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712D4-5F00-4745-A356-716286ED67B5}" type="datetimeFigureOut">
              <a:rPr lang="en-US"/>
              <a:pPr>
                <a:defRPr/>
              </a:pPr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53FF3-4FB8-61D1-41FB-5CEA9E021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E2289-112F-F2F6-0FE5-3FC2B021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F9DB5-728B-4414-83AF-D64ED21EAA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50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48D64C-C4CD-6E60-842B-34C5FE874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D895B-0BF3-4A39-BF66-4297D150EF63}" type="datetimeFigureOut">
              <a:rPr lang="en-US"/>
              <a:pPr>
                <a:defRPr/>
              </a:pPr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E2F3AA-90DE-EADE-C68D-A7587C627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351E55-EE1B-F774-BC28-2307380E8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AF682-270B-46CF-8669-C3088745F0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956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DA8E4E-F007-4071-8A72-9B98A272B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8BEC5-1258-48A6-B871-434FDE4B9651}" type="datetimeFigureOut">
              <a:rPr lang="en-US"/>
              <a:pPr>
                <a:defRPr/>
              </a:pPr>
              <a:t>9/27/2023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2440D6-F75C-E6FE-4944-A49423B74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0327DF-C5C8-4322-13A2-31C853A8A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C8A85-7963-4A5F-AE7E-9F9AFA07B5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763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4B6AAC-BB38-9C04-08D0-9AB50483A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8D85B-2CBF-4A4E-98D3-076B3F5D9206}" type="datetimeFigureOut">
              <a:rPr lang="en-US"/>
              <a:pPr>
                <a:defRPr/>
              </a:pPr>
              <a:t>9/27/2023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EB52A4-9367-83EA-4A8E-38E8D4BD7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0A5442-FE5B-DB03-D710-4B0259D6A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C6E77-631A-4967-AE38-B3ABC0D2A9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97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02E0D5-E773-235A-8C21-72B164E8B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4BE17-4C87-47F9-B419-6446E948BB9B}" type="datetimeFigureOut">
              <a:rPr lang="en-US"/>
              <a:pPr>
                <a:defRPr/>
              </a:pPr>
              <a:t>9/27/2023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2AB2BD-9856-57E6-980A-FE283B45D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02C3CC-F54A-CEB7-0E94-1B968A024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39BA8-517B-466D-B586-F739506DE1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590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282AA-4293-CC4B-CDDF-4A6AACC8E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AA41B-697E-4911-B678-C4AC276B37F9}" type="datetimeFigureOut">
              <a:rPr lang="en-US"/>
              <a:pPr>
                <a:defRPr/>
              </a:pPr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E3FE22-3F82-453D-9EEF-DBF8A4196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EC583C-4688-BD7B-484E-5D5A70FB0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72562-8E31-4DD7-BF37-BD485C08C4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22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731D34-B6B2-9CEB-89A5-5E9E511E7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B2E5E-AE0D-4878-8ACF-75804C339E8D}" type="datetimeFigureOut">
              <a:rPr lang="en-US"/>
              <a:pPr>
                <a:defRPr/>
              </a:pPr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EA9D07-CBE4-2C5F-3E6A-5DE4ED789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29268E-6193-020D-2105-05BF7040C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47C8A-A6F1-40AD-B0A5-CBDF26A069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26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55B5969-3FD7-49C4-86A8-88216F9BC4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A5705D1-90F2-C03F-34FF-3029BFF7E9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97084-0D0C-8AF0-787B-95D8A50A70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EB8A527-CE9C-4F41-84F5-F96BBB2FA1EB}" type="datetimeFigureOut">
              <a:rPr lang="en-US"/>
              <a:pPr>
                <a:defRPr/>
              </a:pPr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8235B5-9713-400B-EB02-B5E0B7E1D7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F4B5C-4441-3896-E672-20CC156F3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12D1388-0481-4D13-B940-B71F7FEA8B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orthcentral.maa.org/maa-ncs-fall-2023-meeting-1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hyperlink" Target="http://www.plunk.org/~hatch/HyperbolicTesselation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hyperlink" Target="https://en.wikipedia.org/wiki/Uniform_4-polytope" TargetMode="External"/><Relationship Id="rId7" Type="http://schemas.openxmlformats.org/officeDocument/2006/relationships/image" Target="../media/image25.png"/><Relationship Id="rId2" Type="http://schemas.openxmlformats.org/officeDocument/2006/relationships/hyperlink" Target="https://en.wikipedia.org/wiki/Uniform_polyhedro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hyperlink" Target="https://en.wikipedia.org/wiki/Uniform_honeycombs_in_hyperbolic_space" TargetMode="External"/><Relationship Id="rId4" Type="http://schemas.openxmlformats.org/officeDocument/2006/relationships/hyperlink" Target="https://en.wikipedia.org/wiki/Uniform_tilings_in_hyperbolic_plane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hi.gher.space/forum/viewtopic.php?f=25&amp;t=1851" TargetMode="External"/><Relationship Id="rId3" Type="http://schemas.openxmlformats.org/officeDocument/2006/relationships/hyperlink" Target="https://en.wikipedia.org/wiki/Johnson_solid" TargetMode="External"/><Relationship Id="rId7" Type="http://schemas.openxmlformats.org/officeDocument/2006/relationships/hyperlink" Target="https://os2fan2.com/gloss" TargetMode="External"/><Relationship Id="rId2" Type="http://schemas.openxmlformats.org/officeDocument/2006/relationships/hyperlink" Target="https://en.wikipedia.org/wiki/Norman_Johnson_(mathematician)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bendwavy.org/klitzing/home.htm" TargetMode="External"/><Relationship Id="rId5" Type="http://schemas.openxmlformats.org/officeDocument/2006/relationships/hyperlink" Target="http://www.polytope.net/hedrondude/polychora.htm" TargetMode="External"/><Relationship Id="rId10" Type="http://schemas.openxmlformats.org/officeDocument/2006/relationships/image" Target="../media/image28.png"/><Relationship Id="rId4" Type="http://schemas.openxmlformats.org/officeDocument/2006/relationships/hyperlink" Target="https://web.archive.org/web/19981206035238/http:/members.aol.com/Polycell/uniform.html" TargetMode="External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udwig_Schl%C3%A4fli" TargetMode="External"/><Relationship Id="rId2" Type="http://schemas.openxmlformats.org/officeDocument/2006/relationships/hyperlink" Target="https://en.wikipedia.org/wiki/Schl%C3%A4fli_symbo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arxiv.org/abs/1603.03585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ross-polytope" TargetMode="External"/><Relationship Id="rId2" Type="http://schemas.openxmlformats.org/officeDocument/2006/relationships/hyperlink" Target="https://en.wikipedia.org/wiki/Simplex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Hypercubic_honeycomb" TargetMode="External"/><Relationship Id="rId4" Type="http://schemas.openxmlformats.org/officeDocument/2006/relationships/hyperlink" Target="https://en.wikipedia.org/wiki/Hypercub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bendwavy.org/polytile/ProductPolytopes3-A4.pdf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ascal%27s_triangle" TargetMode="External"/><Relationship Id="rId7" Type="http://schemas.openxmlformats.org/officeDocument/2006/relationships/image" Target="../media/image36.png"/><Relationship Id="rId2" Type="http://schemas.openxmlformats.org/officeDocument/2006/relationships/hyperlink" Target="https://en.wikipedia.org/wiki/Simple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gif"/><Relationship Id="rId5" Type="http://schemas.openxmlformats.org/officeDocument/2006/relationships/image" Target="../media/image34.png"/><Relationship Id="rId4" Type="http://schemas.openxmlformats.org/officeDocument/2006/relationships/hyperlink" Target="https://en.wikipedia.org/wiki/Binomial_theorem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en.wikipedia.org/wiki/Cross_polytop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esseract" TargetMode="External"/><Relationship Id="rId2" Type="http://schemas.openxmlformats.org/officeDocument/2006/relationships/hyperlink" Target="https://en.wikipedia.org/wiki/Hypercub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orus#Flat_torus" TargetMode="External"/><Relationship Id="rId7" Type="http://schemas.openxmlformats.org/officeDocument/2006/relationships/image" Target="../media/image41.png"/><Relationship Id="rId2" Type="http://schemas.openxmlformats.org/officeDocument/2006/relationships/hyperlink" Target="https://en.wikipedia.org/wiki/Square_tiling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en.wikipedia.org/wiki/Tesseractic_honeycomb" TargetMode="External"/><Relationship Id="rId5" Type="http://schemas.openxmlformats.org/officeDocument/2006/relationships/hyperlink" Target="https://en.wikipedia.org/wiki/3-torus" TargetMode="External"/><Relationship Id="rId4" Type="http://schemas.openxmlformats.org/officeDocument/2006/relationships/hyperlink" Target="https://en.wikipedia.org/wiki/Cubic_honeycomb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hyperlink" Target="https://en.wikipedia.org/wiki/Torus#Flat_torus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en.wikipedia.org/wiki/3-torus" TargetMode="Externa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en.wikipedia.org/wiki/Flatland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maa.org/press/periodicals/convergence/quotations/galilei-galileo-1564-1642-1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smos:_A_Personal_Voyage#Episodes" TargetMode="External"/><Relationship Id="rId2" Type="http://schemas.openxmlformats.org/officeDocument/2006/relationships/hyperlink" Target="https://www.youtube.com/watch?v=UnURElCzGc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archive.org/web/20170222111836/http:/www.saintjohnsabbey.org/news/obituary-fr-magnus-wenninger-osb/" TargetMode="External"/><Relationship Id="rId2" Type="http://schemas.openxmlformats.org/officeDocument/2006/relationships/hyperlink" Target="https://en.wikipedia.org/wiki/Magnus_Wenninge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hyperlink" Target="https://www.amazon.com/Polyhedron-Models-Magnus-J-Wenninger/dp/0521098599/ref=asc_df_0521098599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math.dartmouth.edu/~doyle/docs/gi/gi.pdf" TargetMode="External"/><Relationship Id="rId7" Type="http://schemas.openxmlformats.org/officeDocument/2006/relationships/hyperlink" Target="https://en.wikipedia.org/wiki/William_Thurston" TargetMode="External"/><Relationship Id="rId2" Type="http://schemas.openxmlformats.org/officeDocument/2006/relationships/hyperlink" Target="https://en.wikipedia.org/wiki/Geometry_Center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Jane_Piore_Gilman" TargetMode="External"/><Relationship Id="rId5" Type="http://schemas.openxmlformats.org/officeDocument/2006/relationships/hyperlink" Target="https://math.dartmouth.edu/~doyle" TargetMode="External"/><Relationship Id="rId4" Type="http://schemas.openxmlformats.org/officeDocument/2006/relationships/hyperlink" Target="https://en.wikipedia.org/wiki/John_Horton_Conwa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B937B-18D5-3F7A-E6A8-315B936F9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b="1" dirty="0"/>
              <a:t>Four polytope products:</a:t>
            </a:r>
            <a:br>
              <a:rPr lang="en-US" b="1" dirty="0"/>
            </a:br>
            <a:r>
              <a:rPr lang="en-US" sz="3600" b="1" dirty="0"/>
              <a:t>Join, Fusil, Prism and Meet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5A816-F92E-7F16-4F51-A86E72B5C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Abstract: An </a:t>
            </a:r>
            <a:r>
              <a:rPr lang="en-US" sz="2000" i="1" dirty="0"/>
              <a:t>n</a:t>
            </a:r>
            <a:r>
              <a:rPr lang="en-US" sz="2000" dirty="0"/>
              <a:t>-polytope is defined recursively by (</a:t>
            </a:r>
            <a:r>
              <a:rPr lang="en-US" sz="2000" i="1" dirty="0"/>
              <a:t>n</a:t>
            </a:r>
            <a:r>
              <a:rPr lang="en-US" sz="2000" dirty="0"/>
              <a:t>-1)-polytope facets, 2 per ridge. A 1-polytope: 2 points, a segment body. A 2-polytope: polygon with vertices and edges, 2 edges/vertex. A 3-polytope: polyhedron, polygonal faces, 2 faces/edge. Polytopes can be characterized by f-vectors, like a </a:t>
            </a:r>
            <a:r>
              <a:rPr lang="en-US" sz="2000" i="1" dirty="0"/>
              <a:t>p</a:t>
            </a:r>
            <a:r>
              <a:rPr lang="en-US" sz="2000" dirty="0"/>
              <a:t>-</a:t>
            </a:r>
            <a:r>
              <a:rPr lang="en-US" sz="2000" dirty="0" err="1"/>
              <a:t>gon's</a:t>
            </a:r>
            <a:r>
              <a:rPr lang="en-US" sz="2000" dirty="0"/>
              <a:t> f-vector: (</a:t>
            </a:r>
            <a:r>
              <a:rPr lang="en-US" sz="2000" i="1" dirty="0" err="1"/>
              <a:t>p</a:t>
            </a:r>
            <a:r>
              <a:rPr lang="en-US" sz="2000" dirty="0" err="1"/>
              <a:t>,</a:t>
            </a:r>
            <a:r>
              <a:rPr lang="en-US" sz="2000" i="1" dirty="0" err="1"/>
              <a:t>p</a:t>
            </a:r>
            <a:r>
              <a:rPr lang="en-US" sz="2000" dirty="0"/>
              <a:t>), </a:t>
            </a:r>
            <a:r>
              <a:rPr lang="en-US" sz="2000" i="1" dirty="0"/>
              <a:t>p</a:t>
            </a:r>
            <a:r>
              <a:rPr lang="en-US" sz="2000" dirty="0"/>
              <a:t> vertices and edges. Product polytopes like prisms and dual bipyramids known since Kepler. Self-dual pyramids, skew polytopes also intriguing product forms. This talk presents 4 product operators: join, fusil, prism, meet (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∨</a:t>
            </a:r>
            <a:r>
              <a:rPr lang="en-US" sz="2000" dirty="0"/>
              <a:t>, +, ×,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∨</a:t>
            </a:r>
            <a:r>
              <a:rPr lang="en-US" sz="2000" dirty="0"/>
              <a:t>), computing f-vectors via vector products. E.g., cube's f-vector (8,12,6,1) from prism triple product of segments (2,1), coefficients from characteristic polynomial (2+x)³.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Presented: Duluth MAA conference, Saturday September 23, 2023</a:t>
            </a:r>
          </a:p>
          <a:p>
            <a:pPr marL="0" indent="0">
              <a:buNone/>
            </a:pPr>
            <a:r>
              <a:rPr lang="en-US" sz="2000" dirty="0">
                <a:hlinkClick r:id="rId2"/>
              </a:rPr>
              <a:t>https://www.northcentral.maa.org/maa-ncs-fall-2023-meeting-1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C3C27BCC-2600-0965-F44B-F08E20ADC9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/>
              <a:t>(1997-1999) Delphi Pascal </a:t>
            </a:r>
            <a:br>
              <a:rPr lang="en-US" altLang="en-US"/>
            </a:br>
            <a:r>
              <a:rPr lang="en-US" altLang="en-US" sz="3200"/>
              <a:t>Polyhedron and 4-polytope building by vertex figure reflection</a:t>
            </a:r>
          </a:p>
        </p:txBody>
      </p:sp>
      <p:pic>
        <p:nvPicPr>
          <p:cNvPr id="21507" name="Picture 4">
            <a:extLst>
              <a:ext uri="{FF2B5EF4-FFF2-40B4-BE49-F238E27FC236}">
                <a16:creationId xmlns:a16="http://schemas.microsoft.com/office/drawing/2014/main" id="{C94BF1D8-1B44-D9CC-5D4B-DB5DBF39E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2198688"/>
            <a:ext cx="4829175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6">
            <a:extLst>
              <a:ext uri="{FF2B5EF4-FFF2-40B4-BE49-F238E27FC236}">
                <a16:creationId xmlns:a16="http://schemas.microsoft.com/office/drawing/2014/main" id="{6057AE27-3E48-D02F-8D8E-1242BDFB8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2259013"/>
            <a:ext cx="5006975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69AA8-9994-D9EE-EA22-ECFD5AE8C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0" y="666750"/>
            <a:ext cx="10490200" cy="102393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/>
              <a:t>2003 </a:t>
            </a:r>
            <a:r>
              <a:rPr lang="en-US" b="1" dirty="0">
                <a:hlinkClick r:id="rId2"/>
              </a:rPr>
              <a:t>Hyperbolic tilings</a:t>
            </a:r>
            <a:r>
              <a:rPr lang="en-US" b="1" dirty="0"/>
              <a:t> – “Impossible” polyhedra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22531" name="Picture 6">
            <a:extLst>
              <a:ext uri="{FF2B5EF4-FFF2-40B4-BE49-F238E27FC236}">
                <a16:creationId xmlns:a16="http://schemas.microsoft.com/office/drawing/2014/main" id="{D639DB85-3D94-5B2B-C857-1E090CB7D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888" y="1346200"/>
            <a:ext cx="3167062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10">
            <a:extLst>
              <a:ext uri="{FF2B5EF4-FFF2-40B4-BE49-F238E27FC236}">
                <a16:creationId xmlns:a16="http://schemas.microsoft.com/office/drawing/2014/main" id="{0D4CCA7B-93FE-2795-4918-991E8D729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988" y="3905250"/>
            <a:ext cx="3076575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12">
            <a:extLst>
              <a:ext uri="{FF2B5EF4-FFF2-40B4-BE49-F238E27FC236}">
                <a16:creationId xmlns:a16="http://schemas.microsoft.com/office/drawing/2014/main" id="{907DD840-DDA2-8FD1-3C3E-6C4534347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850" y="1346200"/>
            <a:ext cx="295275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4">
            <a:extLst>
              <a:ext uri="{FF2B5EF4-FFF2-40B4-BE49-F238E27FC236}">
                <a16:creationId xmlns:a16="http://schemas.microsoft.com/office/drawing/2014/main" id="{4DE16F46-8858-DFB0-93B4-F9943A84B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576388"/>
            <a:ext cx="5588000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6">
            <a:extLst>
              <a:ext uri="{FF2B5EF4-FFF2-40B4-BE49-F238E27FC236}">
                <a16:creationId xmlns:a16="http://schemas.microsoft.com/office/drawing/2014/main" id="{CDC06DAC-18CE-5851-DB5C-8DF11F105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3905250"/>
            <a:ext cx="3038475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54129B9E-1CEF-1902-CBAB-314636866A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203325"/>
          </a:xfrm>
        </p:spPr>
        <p:txBody>
          <a:bodyPr/>
          <a:lstStyle/>
          <a:p>
            <a:pPr algn="ctr"/>
            <a:r>
              <a:rPr lang="en-US" altLang="en-US" sz="5300" b="1"/>
              <a:t>Wikipedia (2004-present)</a:t>
            </a:r>
            <a:br>
              <a:rPr lang="en-US" altLang="en-US" sz="2800"/>
            </a:br>
            <a:r>
              <a:rPr lang="en-US" altLang="en-US" sz="2800">
                <a:hlinkClick r:id="rId2"/>
              </a:rPr>
              <a:t>Uniform polyhedra</a:t>
            </a:r>
            <a:r>
              <a:rPr lang="en-US" altLang="en-US" sz="2800"/>
              <a:t> and </a:t>
            </a:r>
            <a:r>
              <a:rPr lang="en-US" altLang="en-US" sz="2800">
                <a:hlinkClick r:id="rId3"/>
              </a:rPr>
              <a:t>4-polytopes</a:t>
            </a:r>
            <a:r>
              <a:rPr lang="en-US" altLang="en-US" sz="2800"/>
              <a:t>, </a:t>
            </a:r>
            <a:r>
              <a:rPr lang="en-US" altLang="en-US" sz="2800">
                <a:hlinkClick r:id="rId4"/>
              </a:rPr>
              <a:t>hyperbolic tilings</a:t>
            </a:r>
            <a:r>
              <a:rPr lang="en-US" altLang="en-US" sz="2800"/>
              <a:t>, </a:t>
            </a:r>
            <a:r>
              <a:rPr lang="en-US" altLang="en-US" sz="2800">
                <a:hlinkClick r:id="rId5"/>
              </a:rPr>
              <a:t>honeycombs</a:t>
            </a:r>
            <a:endParaRPr lang="en-US" altLang="en-US" sz="2800"/>
          </a:p>
        </p:txBody>
      </p:sp>
      <p:pic>
        <p:nvPicPr>
          <p:cNvPr id="23555" name="Picture 6">
            <a:extLst>
              <a:ext uri="{FF2B5EF4-FFF2-40B4-BE49-F238E27FC236}">
                <a16:creationId xmlns:a16="http://schemas.microsoft.com/office/drawing/2014/main" id="{8B2A7819-B126-CA56-4BD9-0A322A1DB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743075"/>
            <a:ext cx="4160838" cy="402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0">
            <a:extLst>
              <a:ext uri="{FF2B5EF4-FFF2-40B4-BE49-F238E27FC236}">
                <a16:creationId xmlns:a16="http://schemas.microsoft.com/office/drawing/2014/main" id="{60A6D9E2-FEEB-AA84-BF62-158C3411B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1743075"/>
            <a:ext cx="3203575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12">
            <a:extLst>
              <a:ext uri="{FF2B5EF4-FFF2-40B4-BE49-F238E27FC236}">
                <a16:creationId xmlns:a16="http://schemas.microsoft.com/office/drawing/2014/main" id="{BED62ED8-FF18-BABA-700F-597D93125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838" y="1846263"/>
            <a:ext cx="3424237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B855A-C1AD-DECD-EDA7-8369BF1C6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500" y="412750"/>
            <a:ext cx="11263313" cy="2068513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sz="4000" dirty="0"/>
              <a:t>               </a:t>
            </a:r>
            <a:r>
              <a:rPr lang="en-US" sz="4000" b="1" dirty="0">
                <a:hlinkClick r:id="rId2"/>
              </a:rPr>
              <a:t>Norman W. Johnson</a:t>
            </a:r>
            <a:r>
              <a:rPr lang="en-US" sz="4000" b="1" dirty="0"/>
              <a:t> 1930-2017</a:t>
            </a:r>
            <a:br>
              <a:rPr lang="en-US" sz="3200" dirty="0"/>
            </a:br>
            <a:r>
              <a:rPr lang="en-US" sz="2400" dirty="0"/>
              <a:t>1966 PhD: The Theory of Uniform Polytopes and Honeycombs, </a:t>
            </a:r>
            <a:r>
              <a:rPr lang="en-US" sz="2000" dirty="0"/>
              <a:t>under H. S. M. Coxeter</a:t>
            </a:r>
            <a:br>
              <a:rPr lang="en-US" sz="2400" dirty="0"/>
            </a:br>
            <a:r>
              <a:rPr lang="en-US" sz="2400" dirty="0"/>
              <a:t>1966: Enumerated, named 92 Convex </a:t>
            </a:r>
            <a:r>
              <a:rPr lang="en-US" sz="2400" dirty="0" err="1"/>
              <a:t>polyhedra</a:t>
            </a:r>
            <a:r>
              <a:rPr lang="en-US" sz="2400" dirty="0"/>
              <a:t> with regular races “</a:t>
            </a:r>
            <a:r>
              <a:rPr lang="en-US" sz="2400" dirty="0">
                <a:hlinkClick r:id="rId3"/>
              </a:rPr>
              <a:t>Johnson solids</a:t>
            </a:r>
            <a:r>
              <a:rPr lang="en-US" sz="2400" dirty="0"/>
              <a:t>”</a:t>
            </a:r>
            <a:br>
              <a:rPr lang="en-US" sz="2400" dirty="0"/>
            </a:br>
            <a:r>
              <a:rPr lang="en-US" sz="2400" b="1" dirty="0"/>
              <a:t>1998-2017 “</a:t>
            </a:r>
            <a:r>
              <a:rPr lang="en-US" sz="2400" b="1" dirty="0" err="1"/>
              <a:t>Polylist</a:t>
            </a:r>
            <a:r>
              <a:rPr lang="en-US" sz="2400" b="1" dirty="0"/>
              <a:t>” </a:t>
            </a:r>
            <a:r>
              <a:rPr lang="en-US" sz="2400" dirty="0"/>
              <a:t>private forum with </a:t>
            </a:r>
            <a:r>
              <a:rPr lang="en-US" sz="2400" dirty="0">
                <a:hlinkClick r:id="rId4"/>
              </a:rPr>
              <a:t>George </a:t>
            </a:r>
            <a:r>
              <a:rPr lang="en-US" sz="2400" dirty="0" err="1">
                <a:hlinkClick r:id="rId4"/>
              </a:rPr>
              <a:t>Olshevsky</a:t>
            </a:r>
            <a:r>
              <a:rPr lang="en-US" sz="2400" dirty="0"/>
              <a:t>, </a:t>
            </a:r>
            <a:r>
              <a:rPr lang="en-US" sz="2400" dirty="0">
                <a:hlinkClick r:id="rId5"/>
              </a:rPr>
              <a:t>Jonathan Bowers</a:t>
            </a:r>
            <a:r>
              <a:rPr lang="en-US" sz="2400" dirty="0"/>
              <a:t>, John H. Conway, Magnus Wenninger, </a:t>
            </a:r>
            <a:r>
              <a:rPr lang="en-US" sz="2400" dirty="0">
                <a:hlinkClick r:id="rId6"/>
              </a:rPr>
              <a:t>Richard Klitzing</a:t>
            </a:r>
            <a:r>
              <a:rPr lang="en-US" sz="2400" dirty="0"/>
              <a:t>, </a:t>
            </a:r>
            <a:r>
              <a:rPr lang="en-US" sz="2400" dirty="0">
                <a:hlinkClick r:id="rId7"/>
              </a:rPr>
              <a:t>Wendy </a:t>
            </a:r>
            <a:r>
              <a:rPr lang="en-US" sz="2400" dirty="0" err="1">
                <a:hlinkClick r:id="rId7"/>
              </a:rPr>
              <a:t>Kreiger</a:t>
            </a:r>
            <a:r>
              <a:rPr lang="en-US" sz="2400" dirty="0"/>
              <a:t>.</a:t>
            </a:r>
            <a:br>
              <a:rPr lang="en-US" sz="2400" dirty="0"/>
            </a:br>
            <a:r>
              <a:rPr lang="en-US" sz="2400" dirty="0"/>
              <a:t>2018: “Geometries and Transformations”, portion of </a:t>
            </a:r>
            <a:r>
              <a:rPr lang="en-US" sz="2400" dirty="0">
                <a:hlinkClick r:id="rId8"/>
              </a:rPr>
              <a:t>unpublished</a:t>
            </a:r>
            <a:r>
              <a:rPr lang="en-US" sz="2400" dirty="0"/>
              <a:t> “Uniform polytopes”</a:t>
            </a:r>
          </a:p>
        </p:txBody>
      </p:sp>
      <p:pic>
        <p:nvPicPr>
          <p:cNvPr id="24579" name="Picture 6">
            <a:extLst>
              <a:ext uri="{FF2B5EF4-FFF2-40B4-BE49-F238E27FC236}">
                <a16:creationId xmlns:a16="http://schemas.microsoft.com/office/drawing/2014/main" id="{88C88C3B-5E50-EA7B-C1F4-8FE078A45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2517775"/>
            <a:ext cx="6651625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>
            <a:extLst>
              <a:ext uri="{FF2B5EF4-FFF2-40B4-BE49-F238E27FC236}">
                <a16:creationId xmlns:a16="http://schemas.microsoft.com/office/drawing/2014/main" id="{DC212138-2D62-2E3F-6F67-FABA5E616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2481263"/>
            <a:ext cx="2654300" cy="413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68C4D-A487-9D9E-68EA-799AE6A59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3888"/>
            <a:ext cx="10515600" cy="2254250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5300" b="1" dirty="0"/>
              <a:t>What is a polytope?</a:t>
            </a:r>
            <a:br>
              <a:rPr lang="en-US" sz="5300" b="1" dirty="0"/>
            </a:br>
            <a:r>
              <a:rPr lang="en-US" sz="3100" b="1" dirty="0"/>
              <a:t>A  connection of flat geometric elements.</a:t>
            </a:r>
            <a:br>
              <a:rPr lang="en-US" sz="3100" b="1" dirty="0"/>
            </a:br>
            <a:r>
              <a:rPr lang="en-US" sz="3100" b="1" dirty="0"/>
              <a:t>An </a:t>
            </a:r>
            <a:r>
              <a:rPr lang="en-US" sz="3100" b="1" i="1" dirty="0"/>
              <a:t>n</a:t>
            </a:r>
            <a:r>
              <a:rPr lang="en-US" sz="3100" b="1" dirty="0"/>
              <a:t>-polytope is bounded by (</a:t>
            </a:r>
            <a:r>
              <a:rPr lang="en-US" sz="3100" b="1" i="1" dirty="0"/>
              <a:t>n</a:t>
            </a:r>
            <a:r>
              <a:rPr lang="en-US" sz="3100" b="1" dirty="0"/>
              <a:t>-1)-polytopes called facets (or sides).</a:t>
            </a:r>
            <a:br>
              <a:rPr lang="en-US" sz="3100" b="1" dirty="0"/>
            </a:br>
            <a:r>
              <a:rPr lang="en-US" sz="3100" b="1" dirty="0"/>
              <a:t>A regular polytope has all identical vertices, edges, faces, etc.</a:t>
            </a:r>
            <a:br>
              <a:rPr lang="en-US" sz="3100" b="1" dirty="0"/>
            </a:br>
            <a:r>
              <a:rPr lang="en-US" sz="3100" b="1" dirty="0"/>
              <a:t>The interior of a polytope is called the body. </a:t>
            </a: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  <p:pic>
        <p:nvPicPr>
          <p:cNvPr id="25603" name="Picture 3">
            <a:extLst>
              <a:ext uri="{FF2B5EF4-FFF2-40B4-BE49-F238E27FC236}">
                <a16:creationId xmlns:a16="http://schemas.microsoft.com/office/drawing/2014/main" id="{DCDE0F2B-33BB-0E6D-63E5-069CE6DA2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2878138"/>
            <a:ext cx="10844213" cy="373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A9F0A-3796-55E7-70D8-449EBA810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475" y="488950"/>
            <a:ext cx="10242550" cy="218598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Schläfli symbol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(regular polytopes)</a:t>
            </a:r>
            <a:b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Swiss mathematician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Ludwig Schläfli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(1814-1895)</a:t>
            </a:r>
            <a:b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A polygon or p-gon has 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vertices, 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edges, 2 edges/vertex.</a:t>
            </a:r>
            <a:b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A convex regular n-gon has symbol {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}, regular star {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  <a:b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Each vertex has 2 edges (manifold condition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7" name="Picture 5">
            <a:extLst>
              <a:ext uri="{FF2B5EF4-FFF2-40B4-BE49-F238E27FC236}">
                <a16:creationId xmlns:a16="http://schemas.microsoft.com/office/drawing/2014/main" id="{0B03527C-2912-326A-F2F2-67C0E5C19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2751138"/>
            <a:ext cx="10171112" cy="383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D434F-FEE7-2157-8F8F-58F5C9F9B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00238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Moderat"/>
              </a:rPr>
              <a:t>5 regular (Platonic) polyhedra {</a:t>
            </a:r>
            <a:r>
              <a:rPr lang="en-US" i="1" dirty="0">
                <a:solidFill>
                  <a:srgbClr val="000000"/>
                </a:solidFill>
                <a:latin typeface="Moderat"/>
              </a:rPr>
              <a:t>p</a:t>
            </a:r>
            <a:r>
              <a:rPr lang="en-US" dirty="0">
                <a:solidFill>
                  <a:srgbClr val="000000"/>
                </a:solidFill>
                <a:latin typeface="Moderat"/>
              </a:rPr>
              <a:t>, </a:t>
            </a:r>
            <a:r>
              <a:rPr lang="en-US" i="1" dirty="0">
                <a:solidFill>
                  <a:srgbClr val="000000"/>
                </a:solidFill>
                <a:latin typeface="Moderat"/>
              </a:rPr>
              <a:t>q</a:t>
            </a:r>
            <a:r>
              <a:rPr lang="en-US" dirty="0">
                <a:solidFill>
                  <a:srgbClr val="000000"/>
                </a:solidFill>
                <a:latin typeface="Moderat"/>
              </a:rPr>
              <a:t>}</a:t>
            </a:r>
            <a:br>
              <a:rPr lang="en-US" dirty="0">
                <a:solidFill>
                  <a:srgbClr val="000000"/>
                </a:solidFill>
                <a:latin typeface="Moderat"/>
              </a:rPr>
            </a:br>
            <a:r>
              <a:rPr lang="en-US" sz="3600" dirty="0">
                <a:solidFill>
                  <a:srgbClr val="000000"/>
                </a:solidFill>
                <a:latin typeface="Moderat"/>
              </a:rPr>
              <a:t>4 regular star (Kepler-</a:t>
            </a:r>
            <a:r>
              <a:rPr lang="en-US" sz="3600" dirty="0" err="1">
                <a:solidFill>
                  <a:srgbClr val="000000"/>
                </a:solidFill>
                <a:latin typeface="Moderat"/>
              </a:rPr>
              <a:t>Poinsot</a:t>
            </a:r>
            <a:r>
              <a:rPr lang="en-US" sz="3600" dirty="0">
                <a:solidFill>
                  <a:srgbClr val="000000"/>
                </a:solidFill>
                <a:latin typeface="Moderat"/>
              </a:rPr>
              <a:t>) polyhedra {</a:t>
            </a:r>
            <a:r>
              <a:rPr lang="en-US" sz="3600" i="1" dirty="0">
                <a:solidFill>
                  <a:srgbClr val="000000"/>
                </a:solidFill>
                <a:latin typeface="Moderat"/>
              </a:rPr>
              <a:t>p</a:t>
            </a:r>
            <a:r>
              <a:rPr lang="en-US" sz="3600" dirty="0">
                <a:solidFill>
                  <a:srgbClr val="000000"/>
                </a:solidFill>
                <a:latin typeface="Moderat"/>
              </a:rPr>
              <a:t>, 5/2}, {5/2, </a:t>
            </a:r>
            <a:r>
              <a:rPr lang="en-US" sz="3600" i="1" dirty="0">
                <a:solidFill>
                  <a:srgbClr val="000000"/>
                </a:solidFill>
                <a:latin typeface="Moderat"/>
              </a:rPr>
              <a:t>p</a:t>
            </a:r>
            <a:r>
              <a:rPr lang="en-US" sz="3600" dirty="0">
                <a:solidFill>
                  <a:srgbClr val="000000"/>
                </a:solidFill>
                <a:latin typeface="Moderat"/>
              </a:rPr>
              <a:t>}</a:t>
            </a:r>
            <a:br>
              <a:rPr lang="en-US" dirty="0">
                <a:solidFill>
                  <a:srgbClr val="000000"/>
                </a:solidFill>
                <a:latin typeface="Moderat"/>
              </a:rPr>
            </a:br>
            <a:r>
              <a:rPr lang="en-US" sz="2800" dirty="0">
                <a:solidFill>
                  <a:srgbClr val="000000"/>
                </a:solidFill>
                <a:latin typeface="Moderat"/>
              </a:rPr>
              <a:t>{</a:t>
            </a:r>
            <a:r>
              <a:rPr lang="en-US" sz="2800" i="1" dirty="0">
                <a:solidFill>
                  <a:srgbClr val="000000"/>
                </a:solidFill>
                <a:latin typeface="Moderat"/>
              </a:rPr>
              <a:t>p</a:t>
            </a:r>
            <a:r>
              <a:rPr lang="en-US" sz="2800" dirty="0">
                <a:solidFill>
                  <a:srgbClr val="000000"/>
                </a:solidFill>
                <a:latin typeface="Moderat"/>
              </a:rPr>
              <a:t>} faces and </a:t>
            </a:r>
            <a:r>
              <a:rPr lang="en-US" sz="2800" i="1" dirty="0">
                <a:solidFill>
                  <a:srgbClr val="000000"/>
                </a:solidFill>
                <a:latin typeface="Moderat"/>
              </a:rPr>
              <a:t>q</a:t>
            </a:r>
            <a:r>
              <a:rPr lang="en-US" sz="2800" dirty="0">
                <a:solidFill>
                  <a:srgbClr val="000000"/>
                </a:solidFill>
                <a:latin typeface="Moderat"/>
              </a:rPr>
              <a:t> faces around each vertex</a:t>
            </a:r>
            <a:br>
              <a:rPr lang="en-US" sz="2800" dirty="0">
                <a:solidFill>
                  <a:srgbClr val="000000"/>
                </a:solidFill>
                <a:latin typeface="Moderat"/>
              </a:rPr>
            </a:br>
            <a:r>
              <a:rPr lang="en-US" sz="2800" dirty="0">
                <a:solidFill>
                  <a:srgbClr val="000000"/>
                </a:solidFill>
                <a:latin typeface="Moderat"/>
              </a:rPr>
              <a:t>Each edge has 2 faces (manifold condition)</a:t>
            </a:r>
            <a:endParaRPr lang="en-US" dirty="0"/>
          </a:p>
        </p:txBody>
      </p:sp>
      <p:pic>
        <p:nvPicPr>
          <p:cNvPr id="27651" name="Picture 3">
            <a:extLst>
              <a:ext uri="{FF2B5EF4-FFF2-40B4-BE49-F238E27FC236}">
                <a16:creationId xmlns:a16="http://schemas.microsoft.com/office/drawing/2014/main" id="{B81C7A0C-67BE-784C-0F2E-FD901E05D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46338"/>
            <a:ext cx="11049000" cy="375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62BCAA93-0712-6380-3001-7B340A1B53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-128588"/>
            <a:ext cx="10515600" cy="2000251"/>
          </a:xfrm>
        </p:spPr>
        <p:txBody>
          <a:bodyPr/>
          <a:lstStyle/>
          <a:p>
            <a:r>
              <a:rPr lang="en-US" altLang="en-US" sz="3600">
                <a:solidFill>
                  <a:srgbClr val="000000"/>
                </a:solidFill>
                <a:latin typeface="Moderat"/>
              </a:rPr>
              <a:t>                    Six regular 4-polytopes: {</a:t>
            </a:r>
            <a:r>
              <a:rPr lang="en-US" altLang="en-US" sz="3600" i="1">
                <a:solidFill>
                  <a:srgbClr val="000000"/>
                </a:solidFill>
                <a:latin typeface="Moderat"/>
              </a:rPr>
              <a:t>p</a:t>
            </a:r>
            <a:r>
              <a:rPr lang="en-US" altLang="en-US" sz="3600">
                <a:solidFill>
                  <a:srgbClr val="000000"/>
                </a:solidFill>
                <a:latin typeface="Moderat"/>
              </a:rPr>
              <a:t>, </a:t>
            </a:r>
            <a:r>
              <a:rPr lang="en-US" altLang="en-US" sz="3600" i="1">
                <a:solidFill>
                  <a:srgbClr val="000000"/>
                </a:solidFill>
                <a:latin typeface="Moderat"/>
              </a:rPr>
              <a:t>q, r</a:t>
            </a:r>
            <a:r>
              <a:rPr lang="en-US" altLang="en-US" sz="3600">
                <a:solidFill>
                  <a:srgbClr val="000000"/>
                </a:solidFill>
                <a:latin typeface="Moderat"/>
              </a:rPr>
              <a:t>}</a:t>
            </a:r>
            <a:br>
              <a:rPr lang="en-US" altLang="en-US" sz="3600">
                <a:solidFill>
                  <a:srgbClr val="000000"/>
                </a:solidFill>
                <a:latin typeface="Moderat"/>
              </a:rPr>
            </a:br>
            <a:r>
              <a:rPr lang="en-US" altLang="en-US" sz="3600">
                <a:solidFill>
                  <a:srgbClr val="000000"/>
                </a:solidFill>
                <a:latin typeface="Moderat"/>
              </a:rPr>
              <a:t>                        </a:t>
            </a:r>
            <a:r>
              <a:rPr lang="en-US" altLang="en-US" sz="2400">
                <a:solidFill>
                  <a:srgbClr val="000000"/>
                </a:solidFill>
                <a:latin typeface="Moderat"/>
              </a:rPr>
              <a:t>{</a:t>
            </a:r>
            <a:r>
              <a:rPr lang="en-US" altLang="en-US" sz="2400" i="1">
                <a:solidFill>
                  <a:srgbClr val="000000"/>
                </a:solidFill>
                <a:latin typeface="Moderat"/>
              </a:rPr>
              <a:t>p</a:t>
            </a:r>
            <a:r>
              <a:rPr lang="en-US" altLang="en-US" sz="2400">
                <a:solidFill>
                  <a:srgbClr val="000000"/>
                </a:solidFill>
                <a:latin typeface="Moderat"/>
              </a:rPr>
              <a:t>, </a:t>
            </a:r>
            <a:r>
              <a:rPr lang="en-US" altLang="en-US" sz="2400" i="1">
                <a:solidFill>
                  <a:srgbClr val="000000"/>
                </a:solidFill>
                <a:latin typeface="Moderat"/>
              </a:rPr>
              <a:t>q</a:t>
            </a:r>
            <a:r>
              <a:rPr lang="en-US" altLang="en-US" sz="2400">
                <a:solidFill>
                  <a:srgbClr val="000000"/>
                </a:solidFill>
                <a:latin typeface="Moderat"/>
              </a:rPr>
              <a:t>} cells, </a:t>
            </a:r>
            <a:r>
              <a:rPr lang="en-US" altLang="en-US" sz="2400" i="1">
                <a:solidFill>
                  <a:srgbClr val="000000"/>
                </a:solidFill>
                <a:latin typeface="Moderat"/>
              </a:rPr>
              <a:t>r</a:t>
            </a:r>
            <a:r>
              <a:rPr lang="en-US" altLang="en-US" sz="2400">
                <a:solidFill>
                  <a:srgbClr val="000000"/>
                </a:solidFill>
                <a:latin typeface="Moderat"/>
              </a:rPr>
              <a:t> facets around each edge</a:t>
            </a:r>
            <a:br>
              <a:rPr lang="en-US" altLang="en-US" sz="2400">
                <a:solidFill>
                  <a:srgbClr val="000000"/>
                </a:solidFill>
                <a:latin typeface="Moderat"/>
              </a:rPr>
            </a:br>
            <a:r>
              <a:rPr lang="en-US" altLang="en-US" sz="2400">
                <a:solidFill>
                  <a:srgbClr val="000000"/>
                </a:solidFill>
                <a:latin typeface="Moderat"/>
              </a:rPr>
              <a:t>                                  Each face has 2 cells (manifold condition)</a:t>
            </a:r>
            <a:endParaRPr lang="en-US" altLang="en-US" sz="2400"/>
          </a:p>
        </p:txBody>
      </p:sp>
      <p:sp>
        <p:nvSpPr>
          <p:cNvPr id="28675" name="Content Placeholder 6">
            <a:extLst>
              <a:ext uri="{FF2B5EF4-FFF2-40B4-BE49-F238E27FC236}">
                <a16:creationId xmlns:a16="http://schemas.microsoft.com/office/drawing/2014/main" id="{F2F69AE3-2B08-B5E2-084F-FC2BB5BD147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2255838"/>
            <a:ext cx="10515600" cy="3921125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/>
              <a:t> </a:t>
            </a:r>
          </a:p>
        </p:txBody>
      </p:sp>
      <p:pic>
        <p:nvPicPr>
          <p:cNvPr id="28676" name="Picture 12">
            <a:extLst>
              <a:ext uri="{FF2B5EF4-FFF2-40B4-BE49-F238E27FC236}">
                <a16:creationId xmlns:a16="http://schemas.microsoft.com/office/drawing/2014/main" id="{2850B356-AE78-D710-E605-183C2AD83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63" y="1547813"/>
            <a:ext cx="8999537" cy="509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4EAFD54E-869D-429A-770E-522149A2A73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0" y="636588"/>
            <a:ext cx="9144000" cy="936625"/>
          </a:xfrm>
        </p:spPr>
        <p:txBody>
          <a:bodyPr/>
          <a:lstStyle/>
          <a:p>
            <a:r>
              <a:rPr lang="en-US" altLang="en-US" b="1"/>
              <a:t>Four Polytope Products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9E0096-13A5-6723-1F8A-744AA8ADD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0813" y="1620838"/>
            <a:ext cx="8978900" cy="755650"/>
          </a:xfrm>
        </p:spPr>
        <p:txBody>
          <a:bodyPr rtlCol="0">
            <a:normAutofit fontScale="62500" lnSpcReduction="20000"/>
          </a:bodyPr>
          <a:lstStyle/>
          <a:p>
            <a:pPr fontAlgn="auto">
              <a:spcAft>
                <a:spcPts val="0"/>
              </a:spcAft>
              <a:defRPr/>
            </a:pPr>
            <a:br>
              <a:rPr lang="en-US" sz="3200" dirty="0"/>
            </a:br>
            <a:r>
              <a:rPr lang="en-US" sz="3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Gleason, I.; </a:t>
            </a:r>
            <a:r>
              <a:rPr lang="en-US" sz="3200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Hubard</a:t>
            </a:r>
            <a:r>
              <a:rPr lang="en-US" sz="32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, I., Products of abstract polytopes, 11 Mar 2016</a:t>
            </a:r>
            <a:br>
              <a:rPr lang="en-US" sz="3200" kern="1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200" u="sng" kern="100" dirty="0">
                <a:solidFill>
                  <a:srgbClr val="0000FF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https://arxiv.org/abs/1603.03585</a:t>
            </a:r>
            <a:endParaRPr lang="en-US" sz="32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en-US" sz="3200" dirty="0"/>
          </a:p>
        </p:txBody>
      </p:sp>
      <p:pic>
        <p:nvPicPr>
          <p:cNvPr id="29700" name="Picture 4">
            <a:extLst>
              <a:ext uri="{FF2B5EF4-FFF2-40B4-BE49-F238E27FC236}">
                <a16:creationId xmlns:a16="http://schemas.microsoft.com/office/drawing/2014/main" id="{7D519831-C2CA-1075-3EE2-8DDBDABA6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2555875"/>
            <a:ext cx="8805863" cy="366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B60FA22D-3693-90DF-B52F-392BEE7AB9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4500" y="298450"/>
            <a:ext cx="10909300" cy="1392238"/>
          </a:xfrm>
        </p:spPr>
        <p:txBody>
          <a:bodyPr/>
          <a:lstStyle/>
          <a:p>
            <a:pPr algn="ctr"/>
            <a:r>
              <a:rPr lang="en-US" altLang="en-US" b="1"/>
              <a:t>4 regular polytope families in </a:t>
            </a:r>
            <a:r>
              <a:rPr lang="en-US" altLang="en-US" b="1" i="1"/>
              <a:t>n</a:t>
            </a:r>
            <a:r>
              <a:rPr lang="en-US" altLang="en-US" b="1"/>
              <a:t>-dimensions</a:t>
            </a:r>
            <a:br>
              <a:rPr lang="en-US" altLang="en-US" sz="2000" b="1"/>
            </a:br>
            <a:r>
              <a:rPr lang="en-US" altLang="en-US" sz="3200" b="1"/>
              <a:t>(Each constructed by one of 4 product operators)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0A71103-9460-36CB-0D1B-D2CD1238C016}"/>
              </a:ext>
            </a:extLst>
          </p:cNvPr>
          <p:cNvGraphicFramePr>
            <a:graphicFrameLocks noGrp="1"/>
          </p:cNvGraphicFramePr>
          <p:nvPr/>
        </p:nvGraphicFramePr>
        <p:xfrm>
          <a:off x="563563" y="1825625"/>
          <a:ext cx="9699625" cy="39719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7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4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78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265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31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8871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Operator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Recursive</a:t>
                      </a:r>
                      <a:br>
                        <a:rPr lang="en-US" sz="2400" dirty="0"/>
                      </a:br>
                      <a:r>
                        <a:rPr lang="en-US" sz="2400" dirty="0"/>
                        <a:t>Product</a:t>
                      </a:r>
                      <a:br>
                        <a:rPr lang="en-US" sz="2400" dirty="0"/>
                      </a:br>
                      <a:r>
                        <a:rPr lang="en-US" sz="2400" dirty="0"/>
                        <a:t>Notation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Schläfli</a:t>
                      </a:r>
                      <a:br>
                        <a:rPr lang="en-US" sz="2400" dirty="0"/>
                      </a:br>
                      <a:r>
                        <a:rPr lang="en-US" sz="2400" dirty="0"/>
                        <a:t>Symbol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Polytope</a:t>
                      </a:r>
                      <a:br>
                        <a:rPr lang="en-US" sz="2400" dirty="0"/>
                      </a:br>
                      <a:r>
                        <a:rPr lang="en-US" sz="2400" dirty="0"/>
                        <a:t>family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Vertices</a:t>
                      </a:r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294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Join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(</a:t>
                      </a:r>
                      <a:r>
                        <a:rPr lang="en-US" sz="2400" i="1" dirty="0"/>
                        <a:t>n</a:t>
                      </a:r>
                      <a:r>
                        <a:rPr lang="en-US" sz="2400" dirty="0"/>
                        <a:t>+1) ⋅ ( )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{3</a:t>
                      </a:r>
                      <a:r>
                        <a:rPr lang="en-US" sz="2400" baseline="30000" dirty="0"/>
                        <a:t>n-1</a:t>
                      </a:r>
                      <a:r>
                        <a:rPr lang="en-US" sz="2400" dirty="0"/>
                        <a:t>}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/>
                        <a:t>n</a:t>
                      </a:r>
                      <a:r>
                        <a:rPr lang="en-US" sz="2400" dirty="0"/>
                        <a:t>-</a:t>
                      </a:r>
                      <a:r>
                        <a:rPr lang="en-US" sz="2400" dirty="0">
                          <a:hlinkClick r:id="rId2"/>
                        </a:rPr>
                        <a:t>simplex</a:t>
                      </a:r>
                      <a:endParaRPr lang="en-US" sz="24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/>
                        <a:t>n</a:t>
                      </a:r>
                      <a:r>
                        <a:rPr lang="en-US" sz="2400" dirty="0"/>
                        <a:t>+1</a:t>
                      </a:r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39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Fusil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/>
                        <a:t>n</a:t>
                      </a:r>
                      <a:r>
                        <a:rPr lang="en-US" sz="2400" dirty="0"/>
                        <a:t> { } 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{3</a:t>
                      </a:r>
                      <a:r>
                        <a:rPr lang="en-US" sz="2400" baseline="30000" dirty="0"/>
                        <a:t>n-2</a:t>
                      </a:r>
                      <a:r>
                        <a:rPr lang="en-US" sz="2400" dirty="0"/>
                        <a:t>,4}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>
                          <a:hlinkClick r:id="rId3"/>
                        </a:rPr>
                        <a:t>n</a:t>
                      </a:r>
                      <a:r>
                        <a:rPr lang="en-US" sz="2400" dirty="0">
                          <a:hlinkClick r:id="rId3"/>
                        </a:rPr>
                        <a:t>-cross polytope</a:t>
                      </a:r>
                      <a:endParaRPr lang="en-US" sz="24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  <a:r>
                        <a:rPr lang="en-US" sz="2400" i="1" dirty="0"/>
                        <a:t>n</a:t>
                      </a:r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19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Prism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{ }</a:t>
                      </a:r>
                      <a:r>
                        <a:rPr lang="en-US" sz="2400" i="1" baseline="30000" dirty="0"/>
                        <a:t>n </a:t>
                      </a:r>
                      <a:endParaRPr lang="en-US" sz="24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{4,3</a:t>
                      </a:r>
                      <a:r>
                        <a:rPr lang="en-US" sz="2400" baseline="30000" dirty="0"/>
                        <a:t>n-2</a:t>
                      </a:r>
                      <a:r>
                        <a:rPr lang="en-US" sz="2400" dirty="0"/>
                        <a:t>}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/>
                        <a:t>n-prism, </a:t>
                      </a:r>
                      <a:r>
                        <a:rPr lang="en-US" sz="2400" i="0" dirty="0">
                          <a:hlinkClick r:id="rId4"/>
                        </a:rPr>
                        <a:t>n</a:t>
                      </a:r>
                      <a:r>
                        <a:rPr lang="en-US" sz="2400" i="1" dirty="0">
                          <a:hlinkClick r:id="rId4"/>
                        </a:rPr>
                        <a:t>-cube</a:t>
                      </a:r>
                      <a:endParaRPr lang="en-US" sz="24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0" dirty="0"/>
                        <a:t>2</a:t>
                      </a:r>
                      <a:r>
                        <a:rPr lang="en-US" sz="2400" i="1" baseline="30000" dirty="0"/>
                        <a:t>n</a:t>
                      </a:r>
                      <a:endParaRPr lang="en-US" sz="2400" dirty="0"/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567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Meet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{</a:t>
                      </a:r>
                      <a:r>
                        <a:rPr lang="en-US" sz="2400" i="1" dirty="0"/>
                        <a:t>p</a:t>
                      </a:r>
                      <a:r>
                        <a:rPr lang="en-US" sz="2400" dirty="0"/>
                        <a:t>}</a:t>
                      </a:r>
                      <a:r>
                        <a:rPr lang="en-US" sz="2400" baseline="30000" dirty="0"/>
                        <a:t>(n)</a:t>
                      </a:r>
                      <a:r>
                        <a:rPr lang="en-US" sz="2400" dirty="0"/>
                        <a:t> </a:t>
                      </a:r>
                      <a:br>
                        <a:rPr lang="en-US" sz="2400" dirty="0"/>
                      </a:br>
                      <a:r>
                        <a:rPr lang="en-US" sz="2400" dirty="0"/>
                        <a:t>{∞}</a:t>
                      </a:r>
                      <a:r>
                        <a:rPr lang="en-US" sz="2400" baseline="30000" dirty="0"/>
                        <a:t>(n)</a:t>
                      </a:r>
                      <a:endParaRPr lang="en-US" sz="24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{4,3</a:t>
                      </a:r>
                      <a:r>
                        <a:rPr lang="en-US" sz="2400" baseline="30000" dirty="0"/>
                        <a:t>n-2</a:t>
                      </a:r>
                      <a:r>
                        <a:rPr lang="en-US" sz="2400" dirty="0"/>
                        <a:t>,4 | p}</a:t>
                      </a:r>
                      <a:br>
                        <a:rPr lang="en-US" sz="2400" dirty="0"/>
                      </a:br>
                      <a:r>
                        <a:rPr lang="en-US" sz="2400" dirty="0"/>
                        <a:t>{4,3</a:t>
                      </a:r>
                      <a:r>
                        <a:rPr lang="en-US" sz="2400" baseline="30000" dirty="0"/>
                        <a:t>n-2</a:t>
                      </a:r>
                      <a:r>
                        <a:rPr lang="en-US" sz="2400" dirty="0"/>
                        <a:t>,4}</a:t>
                      </a:r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Regular skew</a:t>
                      </a:r>
                      <a:br>
                        <a:rPr lang="en-US" sz="2400" dirty="0"/>
                      </a:br>
                      <a:r>
                        <a:rPr lang="en-US" sz="2400" i="1" dirty="0"/>
                        <a:t>n</a:t>
                      </a:r>
                      <a:r>
                        <a:rPr lang="en-US" sz="2400" dirty="0"/>
                        <a:t>-</a:t>
                      </a:r>
                      <a:r>
                        <a:rPr lang="en-US" sz="2400" dirty="0">
                          <a:hlinkClick r:id="rId5"/>
                        </a:rPr>
                        <a:t>cubic honeycomb</a:t>
                      </a:r>
                      <a:endParaRPr lang="en-US" sz="2400" dirty="0"/>
                    </a:p>
                  </a:txBody>
                  <a:tcPr marL="91441" marR="9144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dirty="0" err="1"/>
                        <a:t>p</a:t>
                      </a:r>
                      <a:r>
                        <a:rPr lang="en-US" sz="2400" i="1" baseline="30000" dirty="0" err="1"/>
                        <a:t>n</a:t>
                      </a:r>
                      <a:br>
                        <a:rPr lang="en-US" sz="2400" dirty="0"/>
                      </a:br>
                      <a:r>
                        <a:rPr lang="en-US" sz="2400" dirty="0"/>
                        <a:t>∞</a:t>
                      </a:r>
                    </a:p>
                  </a:txBody>
                  <a:tcPr marL="91441" marR="9144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B937B-18D5-3F7A-E6A8-315B936F9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7103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000" b="1" dirty="0">
                <a:hlinkClick r:id="rId2"/>
              </a:rPr>
              <a:t>Paper in peer review</a:t>
            </a:r>
            <a:r>
              <a:rPr lang="en-US" sz="2000" b="1" dirty="0"/>
              <a:t> (feedback welcome! – tomruen@gmail.com)</a:t>
            </a:r>
            <a:endParaRPr lang="en-US" b="1" dirty="0"/>
          </a:p>
        </p:txBody>
      </p:sp>
      <p:pic>
        <p:nvPicPr>
          <p:cNvPr id="13315" name="Content Placeholder 4">
            <a:extLst>
              <a:ext uri="{FF2B5EF4-FFF2-40B4-BE49-F238E27FC236}">
                <a16:creationId xmlns:a16="http://schemas.microsoft.com/office/drawing/2014/main" id="{70F13E00-8F5D-306D-D4AE-4FB1444E1D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623" y="1230594"/>
            <a:ext cx="9360639" cy="5646456"/>
          </a:xfrm>
        </p:spPr>
      </p:pic>
    </p:spTree>
    <p:extLst>
      <p:ext uri="{BB962C8B-B14F-4D97-AF65-F5344CB8AC3E}">
        <p14:creationId xmlns:p14="http://schemas.microsoft.com/office/powerpoint/2010/main" val="4206762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589E7-BDA8-4552-DA97-AB1E18924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3050"/>
            <a:ext cx="11185525" cy="99218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Regular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n-simplex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family: Join (</a:t>
            </a:r>
            <a:r>
              <a:rPr lang="en-US" sz="3200" b="1" kern="0" dirty="0"/>
              <a:t>n+1) ⋅ ( )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Pascal’s triangle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4CCC9-3A75-2D6F-9AD1-72756D15B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51175"/>
            <a:ext cx="6613525" cy="3660775"/>
          </a:xfrm>
        </p:spPr>
        <p:txBody>
          <a:bodyPr rtlCol="0">
            <a:normAutofit fontScale="775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/>
              <a:t>Join (n+1) vertices: extended f-vectors (1 </a:t>
            </a:r>
            <a:r>
              <a:rPr lang="en-US" sz="2000" dirty="0" err="1"/>
              <a:t>nullitope</a:t>
            </a:r>
            <a:r>
              <a:rPr lang="en-US" sz="2000" dirty="0"/>
              <a:t>, </a:t>
            </a:r>
            <a:r>
              <a:rPr lang="en-US" sz="2000" i="1" dirty="0"/>
              <a:t>n</a:t>
            </a:r>
            <a:r>
              <a:rPr lang="en-US" sz="2000" dirty="0"/>
              <a:t>+1 vertices, 1 body)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/>
              <a:t>0-simplex: (1,1) – point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/>
              <a:t>1-simplex: (1,1)</a:t>
            </a:r>
            <a:r>
              <a:rPr lang="en-US" sz="2000" baseline="30000" dirty="0"/>
              <a:t>2</a:t>
            </a:r>
            <a:r>
              <a:rPr lang="en-US" sz="2000" dirty="0"/>
              <a:t> = (1,2,1) – segment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/>
              <a:t>2-simplex: (1,1)</a:t>
            </a:r>
            <a:r>
              <a:rPr lang="en-US" sz="2000" baseline="30000" dirty="0"/>
              <a:t>3</a:t>
            </a:r>
            <a:r>
              <a:rPr lang="en-US" sz="2000" dirty="0"/>
              <a:t> = (1,3,3,1) - triangle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/>
              <a:t>3-simplex: (1,1)</a:t>
            </a:r>
            <a:r>
              <a:rPr lang="en-US" sz="2000" baseline="30000" dirty="0"/>
              <a:t>4</a:t>
            </a:r>
            <a:r>
              <a:rPr lang="en-US" sz="2000" dirty="0"/>
              <a:t> = (1,4,6,4,1) - tetrahedron</a:t>
            </a:r>
            <a:endParaRPr lang="en-US" sz="2000" baseline="300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/>
              <a:t>4-simplex: (1,1)</a:t>
            </a:r>
            <a:r>
              <a:rPr lang="en-US" sz="2000" baseline="30000" dirty="0"/>
              <a:t>5</a:t>
            </a:r>
            <a:r>
              <a:rPr lang="en-US" sz="2000" dirty="0"/>
              <a:t> = (1,5,10,10,5,1) – 5-cell</a:t>
            </a:r>
            <a:endParaRPr lang="en-US" sz="2000" baseline="300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/>
              <a:t>5-simplex: (1,1)</a:t>
            </a:r>
            <a:r>
              <a:rPr lang="en-US" sz="2000" baseline="30000" dirty="0"/>
              <a:t>6</a:t>
            </a:r>
            <a:r>
              <a:rPr lang="en-US" sz="2000" dirty="0"/>
              <a:t> = (1,6,15,20,15,6,1) </a:t>
            </a:r>
            <a:endParaRPr lang="en-US" sz="2000" baseline="300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/>
              <a:t>6-simplex: (1,1)</a:t>
            </a:r>
            <a:r>
              <a:rPr lang="en-US" sz="2000" baseline="30000" dirty="0"/>
              <a:t>7</a:t>
            </a:r>
            <a:r>
              <a:rPr lang="en-US" sz="2000" dirty="0"/>
              <a:t> = (1,7,21,35,35,21,7,1)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/>
              <a:t>7-simplex: (1,1)</a:t>
            </a:r>
            <a:r>
              <a:rPr lang="en-US" sz="2000" baseline="30000" dirty="0"/>
              <a:t>8</a:t>
            </a:r>
            <a:r>
              <a:rPr lang="en-US" sz="2000" dirty="0"/>
              <a:t> = (1,8,28,56,70,56,28,8,1)</a:t>
            </a:r>
            <a:endParaRPr lang="en-US" sz="2000" baseline="300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000" dirty="0"/>
              <a:t>8-simplex: (1,1)</a:t>
            </a:r>
            <a:r>
              <a:rPr lang="en-US" sz="2000" baseline="30000" dirty="0"/>
              <a:t>9</a:t>
            </a:r>
            <a:r>
              <a:rPr lang="en-US" sz="2000" dirty="0"/>
              <a:t> = (1,9,36,74,126,74,36,9,1)</a:t>
            </a:r>
            <a:endParaRPr lang="en-US" sz="2000" baseline="300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400" baseline="300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5400" b="1" baseline="30000" dirty="0">
                <a:hlinkClick r:id="rId4"/>
              </a:rPr>
              <a:t>Binomial theorem</a:t>
            </a:r>
            <a:endParaRPr lang="en-US" sz="2400" baseline="300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400" baseline="30000" dirty="0"/>
          </a:p>
        </p:txBody>
      </p:sp>
      <p:pic>
        <p:nvPicPr>
          <p:cNvPr id="31748" name="Picture 8">
            <a:extLst>
              <a:ext uri="{FF2B5EF4-FFF2-40B4-BE49-F238E27FC236}">
                <a16:creationId xmlns:a16="http://schemas.microsoft.com/office/drawing/2014/main" id="{A2D043E7-CACF-54A9-FF6F-04375100E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50" y="6065838"/>
            <a:ext cx="74485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5">
            <a:extLst>
              <a:ext uri="{FF2B5EF4-FFF2-40B4-BE49-F238E27FC236}">
                <a16:creationId xmlns:a16="http://schemas.microsoft.com/office/drawing/2014/main" id="{327A40DC-7813-B364-3DDD-22C7C6E10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0" y="1168400"/>
            <a:ext cx="3965575" cy="365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4">
            <a:extLst>
              <a:ext uri="{FF2B5EF4-FFF2-40B4-BE49-F238E27FC236}">
                <a16:creationId xmlns:a16="http://schemas.microsoft.com/office/drawing/2014/main" id="{A6B18F77-E1CC-10FA-FCF0-88BBD795F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017588"/>
            <a:ext cx="8326438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D67E1-EAFF-D707-04A1-B8380EAAC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850"/>
            <a:ext cx="10515600" cy="1154113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Regular n-fusil family: n { } 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Cross polytope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orthoplex)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Direct sum of segments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vertices, 2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-1) edges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C26FB-C780-34E7-AFFB-E6D110CA3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68700"/>
            <a:ext cx="10515600" cy="3092450"/>
          </a:xfrm>
        </p:spPr>
        <p:txBody>
          <a:bodyPr rtlCol="0">
            <a:normAutofit fontScale="400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n-fusil: extended f-vector: (1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nullitope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en-US" sz="42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vertices)                                                                     16-cell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1-fusil:   { } : (1,2)                                   *** Segment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2-fusil: 2{ } : (1,2)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= (1,4,4)                  *** Square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3-fusil: 3{ } : (1,2)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= (1,6,12,8)             *** Octahedron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4-fusil: 4{ } : (1,2)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= (1,8,24,32,16)     *** 16-cell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5-fusil: 5{ } : (1,2)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= (1,10,40,80,80,32) 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6-fusil: 6{ } : (1,2)</a:t>
            </a:r>
            <a:r>
              <a:rPr lang="en-US" sz="4200" baseline="30000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= (1,12,60,160,240,192,64)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br>
              <a:rPr lang="en-US" sz="5800" b="1" baseline="30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Binomial Theorem</a:t>
            </a:r>
            <a:endParaRPr lang="en-US" sz="5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2" name="Picture 3">
            <a:extLst>
              <a:ext uri="{FF2B5EF4-FFF2-40B4-BE49-F238E27FC236}">
                <a16:creationId xmlns:a16="http://schemas.microsoft.com/office/drawing/2014/main" id="{A534CFB0-588E-B139-0CB6-19F765D5C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25" y="5972175"/>
            <a:ext cx="694372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>
            <a:extLst>
              <a:ext uri="{FF2B5EF4-FFF2-40B4-BE49-F238E27FC236}">
                <a16:creationId xmlns:a16="http://schemas.microsoft.com/office/drawing/2014/main" id="{C24F1B6B-EB9B-397F-C6A2-561DFD61E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288" y="3781425"/>
            <a:ext cx="1982787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7">
            <a:extLst>
              <a:ext uri="{FF2B5EF4-FFF2-40B4-BE49-F238E27FC236}">
                <a16:creationId xmlns:a16="http://schemas.microsoft.com/office/drawing/2014/main" id="{3873078F-F4AA-9EF4-9C0E-436A2140A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663" y="1350963"/>
            <a:ext cx="9771062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73043-6541-A4A9-791F-7FFC6BD7B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9725"/>
            <a:ext cx="10515600" cy="103663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       Regular n-prism family: { }</a:t>
            </a:r>
            <a:r>
              <a:rPr lang="en-US" sz="320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n                                      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Tesseract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hypercube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-cube,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-orthotope)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 Cartesian product of segments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5" name="Content Placeholder 2">
            <a:extLst>
              <a:ext uri="{FF2B5EF4-FFF2-40B4-BE49-F238E27FC236}">
                <a16:creationId xmlns:a16="http://schemas.microsoft.com/office/drawing/2014/main" id="{4A7FD5F0-F70F-BB70-A17D-16FDD8AEFDB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3332163"/>
            <a:ext cx="10579100" cy="3444875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1800" i="1"/>
              <a:t>n</a:t>
            </a:r>
            <a:r>
              <a:rPr lang="en-US" altLang="en-US" sz="1800"/>
              <a:t>-prism, { }</a:t>
            </a:r>
            <a:r>
              <a:rPr lang="en-US" altLang="en-US" sz="1800" baseline="30000"/>
              <a:t>n</a:t>
            </a:r>
            <a:r>
              <a:rPr lang="en-US" altLang="en-US" sz="1800"/>
              <a:t>: extended f-vectors: (2</a:t>
            </a:r>
            <a:r>
              <a:rPr lang="en-US" altLang="en-US" sz="1800" baseline="30000"/>
              <a:t>n</a:t>
            </a:r>
            <a:r>
              <a:rPr lang="en-US" altLang="en-US" sz="1800"/>
              <a:t> vertices, 1 body)</a:t>
            </a:r>
            <a:endParaRPr lang="en-US" altLang="en-US" sz="1800" baseline="300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1800"/>
              <a:t>1-prism { }  : (2,1)                                                              *** Segment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1800"/>
              <a:t>2-prism { }</a:t>
            </a:r>
            <a:r>
              <a:rPr lang="en-US" altLang="en-US" sz="1800" baseline="30000"/>
              <a:t>2</a:t>
            </a:r>
            <a:r>
              <a:rPr lang="en-US" altLang="en-US" sz="1800"/>
              <a:t> : (2,1)</a:t>
            </a:r>
            <a:r>
              <a:rPr lang="en-US" altLang="en-US" sz="1800" baseline="30000"/>
              <a:t>2 </a:t>
            </a:r>
            <a:r>
              <a:rPr lang="en-US" altLang="en-US" sz="1800"/>
              <a:t>= (4,4,1)                                             *** Square, {4}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1800"/>
              <a:t>3-prism { }</a:t>
            </a:r>
            <a:r>
              <a:rPr lang="en-US" altLang="en-US" sz="1800" baseline="30000"/>
              <a:t>3</a:t>
            </a:r>
            <a:r>
              <a:rPr lang="en-US" altLang="en-US" sz="1800"/>
              <a:t> : (2,1)</a:t>
            </a:r>
            <a:r>
              <a:rPr lang="en-US" altLang="en-US" sz="1800" baseline="30000"/>
              <a:t>3</a:t>
            </a:r>
            <a:r>
              <a:rPr lang="en-US" altLang="en-US" sz="1800"/>
              <a:t> = (8,12,6,1)                                       *** Cube, {4,3}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1800"/>
              <a:t>4-prism { }</a:t>
            </a:r>
            <a:r>
              <a:rPr lang="en-US" altLang="en-US" sz="1800" baseline="30000"/>
              <a:t>4</a:t>
            </a:r>
            <a:r>
              <a:rPr lang="en-US" altLang="en-US" sz="1800"/>
              <a:t> : (2,1)</a:t>
            </a:r>
            <a:r>
              <a:rPr lang="en-US" altLang="en-US" sz="1800" baseline="30000"/>
              <a:t>4</a:t>
            </a:r>
            <a:r>
              <a:rPr lang="en-US" altLang="en-US" sz="1800"/>
              <a:t> = (16,32,24,8,1)                               *** T</a:t>
            </a:r>
            <a:r>
              <a:rPr lang="en-US" altLang="en-US" sz="1800">
                <a:hlinkClick r:id="rId3"/>
              </a:rPr>
              <a:t>esseract</a:t>
            </a:r>
            <a:r>
              <a:rPr lang="en-US" altLang="en-US" sz="1800"/>
              <a:t>, {4,3,3}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1800"/>
              <a:t>5-prism { }</a:t>
            </a:r>
            <a:r>
              <a:rPr lang="en-US" altLang="en-US" sz="1800" baseline="30000"/>
              <a:t>5</a:t>
            </a:r>
            <a:r>
              <a:rPr lang="en-US" altLang="en-US" sz="1800"/>
              <a:t> : (2,1)</a:t>
            </a:r>
            <a:r>
              <a:rPr lang="en-US" altLang="en-US" sz="1800" baseline="30000"/>
              <a:t>5</a:t>
            </a:r>
            <a:r>
              <a:rPr lang="en-US" altLang="en-US" sz="1800"/>
              <a:t> = (32,80,80,40,10,1)                       *** {4,3,3,3}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1800"/>
              <a:t>6-prism { }</a:t>
            </a:r>
            <a:r>
              <a:rPr lang="en-US" altLang="en-US" sz="1800" baseline="30000"/>
              <a:t>6</a:t>
            </a:r>
            <a:r>
              <a:rPr lang="en-US" altLang="en-US" sz="1800"/>
              <a:t> : (2,1)</a:t>
            </a:r>
            <a:r>
              <a:rPr lang="en-US" altLang="en-US" sz="1800" baseline="30000"/>
              <a:t>6</a:t>
            </a:r>
            <a:r>
              <a:rPr lang="en-US" altLang="en-US" sz="1800"/>
              <a:t> = (64,192,240,160,60,12,1)           *** {4,3,3,3,3}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1800"/>
              <a:t>7-prism { }</a:t>
            </a:r>
            <a:r>
              <a:rPr lang="en-US" altLang="en-US" sz="1800" baseline="30000"/>
              <a:t>7</a:t>
            </a:r>
            <a:r>
              <a:rPr lang="en-US" altLang="en-US" sz="1800"/>
              <a:t> : (2,1)</a:t>
            </a:r>
            <a:r>
              <a:rPr lang="en-US" altLang="en-US" sz="1800" baseline="30000"/>
              <a:t>7</a:t>
            </a:r>
            <a:r>
              <a:rPr lang="en-US" altLang="en-US" sz="1800"/>
              <a:t> =(128,448,672,570,280,84,14,1)  *** {4,3,3,3,3,3}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1800"/>
              <a:t>8-prism { }</a:t>
            </a:r>
            <a:r>
              <a:rPr lang="en-US" altLang="en-US" sz="1800" baseline="30000"/>
              <a:t>8</a:t>
            </a:r>
            <a:r>
              <a:rPr lang="en-US" altLang="en-US" sz="1800"/>
              <a:t> : (2,1)</a:t>
            </a:r>
            <a:r>
              <a:rPr lang="en-US" altLang="en-US" sz="1800" baseline="30000"/>
              <a:t>8</a:t>
            </a:r>
            <a:r>
              <a:rPr lang="en-US" altLang="en-US" sz="1800"/>
              <a:t> = (256,1024,1792,1792,1120,448,112,16,1) *** {4,3,3,3,3,3,3}</a:t>
            </a:r>
          </a:p>
        </p:txBody>
      </p:sp>
      <p:pic>
        <p:nvPicPr>
          <p:cNvPr id="33796" name="Picture 4">
            <a:extLst>
              <a:ext uri="{FF2B5EF4-FFF2-40B4-BE49-F238E27FC236}">
                <a16:creationId xmlns:a16="http://schemas.microsoft.com/office/drawing/2014/main" id="{9895326C-E283-B534-78EE-20FB535AA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525" y="790575"/>
            <a:ext cx="2327275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>
            <a:extLst>
              <a:ext uri="{FF2B5EF4-FFF2-40B4-BE49-F238E27FC236}">
                <a16:creationId xmlns:a16="http://schemas.microsoft.com/office/drawing/2014/main" id="{C0FE94F0-803A-E6CA-6AFF-C9C7824A1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579563"/>
            <a:ext cx="7358063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13E68503-197D-19BD-916D-0760F908AC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11125"/>
            <a:ext cx="10515600" cy="1579563"/>
          </a:xfrm>
        </p:spPr>
        <p:txBody>
          <a:bodyPr/>
          <a:lstStyle/>
          <a:p>
            <a:r>
              <a:rPr lang="en-US" altLang="en-US" b="1"/>
              <a:t>                    Regular </a:t>
            </a:r>
            <a:r>
              <a:rPr lang="en-US" altLang="en-US" b="1" i="1"/>
              <a:t>n</a:t>
            </a:r>
            <a:r>
              <a:rPr lang="en-US" altLang="en-US" b="1"/>
              <a:t>-meet: {</a:t>
            </a:r>
            <a:r>
              <a:rPr lang="en-US" altLang="en-US" b="1" i="1"/>
              <a:t>p</a:t>
            </a:r>
            <a:r>
              <a:rPr lang="en-US" altLang="en-US" b="1"/>
              <a:t>}</a:t>
            </a:r>
            <a:r>
              <a:rPr lang="en-US" altLang="en-US" b="1" baseline="30000"/>
              <a:t>(</a:t>
            </a:r>
            <a:r>
              <a:rPr lang="en-US" altLang="en-US" b="1" i="1" baseline="30000"/>
              <a:t>n</a:t>
            </a:r>
            <a:r>
              <a:rPr lang="en-US" altLang="en-US" b="1" baseline="30000"/>
              <a:t>)</a:t>
            </a:r>
            <a:r>
              <a:rPr lang="en-US" altLang="en-US" b="1"/>
              <a:t> </a:t>
            </a:r>
            <a:br>
              <a:rPr lang="en-US" altLang="en-US"/>
            </a:br>
            <a:r>
              <a:rPr lang="en-US" altLang="en-US" sz="2400"/>
              <a:t>                     Skew polytopes, vertices and edges as {</a:t>
            </a:r>
            <a:r>
              <a:rPr lang="en-US" altLang="en-US" sz="2400" i="1"/>
              <a:t>p</a:t>
            </a:r>
            <a:r>
              <a:rPr lang="en-US" altLang="en-US" sz="2400"/>
              <a:t>}</a:t>
            </a:r>
            <a:r>
              <a:rPr lang="en-US" altLang="en-US" sz="2400" i="1" baseline="30000"/>
              <a:t>n</a:t>
            </a:r>
            <a:r>
              <a:rPr lang="en-US" altLang="en-US" sz="2400" i="1"/>
              <a:t> n</a:t>
            </a:r>
            <a:r>
              <a:rPr lang="en-US" altLang="en-US" sz="2400"/>
              <a:t>-prism</a:t>
            </a:r>
            <a:endParaRPr lang="en-US" altLang="en-US" sz="2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EB7D0-5BB8-7F6F-9EA5-6F022BC189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5625" y="3733800"/>
            <a:ext cx="11468100" cy="2940050"/>
          </a:xfrm>
        </p:spPr>
        <p:txBody>
          <a:bodyPr rtlCol="0">
            <a:normAutofit fontScale="700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/>
              <a:t>Example: {3}</a:t>
            </a:r>
            <a:r>
              <a:rPr lang="en-US" sz="2400" baseline="30000" dirty="0"/>
              <a:t>(n)</a:t>
            </a:r>
            <a:r>
              <a:rPr lang="en-US" sz="2400" dirty="0"/>
              <a:t>, triangular n-meets: (3</a:t>
            </a:r>
            <a:r>
              <a:rPr lang="en-US" sz="2400" baseline="30000" dirty="0"/>
              <a:t>n</a:t>
            </a:r>
            <a:r>
              <a:rPr lang="en-US" sz="2400" dirty="0"/>
              <a:t> vertices on an </a:t>
            </a:r>
            <a:r>
              <a:rPr lang="en-US" sz="2400" i="1" dirty="0"/>
              <a:t>n</a:t>
            </a:r>
            <a:r>
              <a:rPr lang="en-US" sz="2400" dirty="0"/>
              <a:t>-torus surface of a </a:t>
            </a:r>
            <a:r>
              <a:rPr lang="en-US" sz="2400" i="1" dirty="0"/>
              <a:t>n</a:t>
            </a:r>
            <a:r>
              <a:rPr lang="en-US" sz="2400" dirty="0"/>
              <a:t>-sphere)</a:t>
            </a:r>
            <a:endParaRPr lang="en-US" sz="2400" baseline="300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/>
              <a:t>1-meet {3}</a:t>
            </a:r>
            <a:r>
              <a:rPr lang="en-US" sz="2400" baseline="30000" dirty="0"/>
              <a:t>(1)</a:t>
            </a:r>
            <a:r>
              <a:rPr lang="en-US" sz="2400" dirty="0"/>
              <a:t>: (3,3)</a:t>
            </a:r>
            <a:r>
              <a:rPr lang="en-US" sz="2400" baseline="30000" dirty="0"/>
              <a:t>1</a:t>
            </a:r>
            <a:r>
              <a:rPr lang="en-US" sz="2400" dirty="0"/>
              <a:t> = 3(1,1) = (3,3)                                       *** Triangle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/>
              <a:t>2-meet {3}</a:t>
            </a:r>
            <a:r>
              <a:rPr lang="en-US" sz="2400" baseline="30000" dirty="0"/>
              <a:t>(2)</a:t>
            </a:r>
            <a:r>
              <a:rPr lang="en-US" sz="2400" dirty="0"/>
              <a:t>: (3,3)</a:t>
            </a:r>
            <a:r>
              <a:rPr lang="en-US" sz="2400" baseline="30000" dirty="0"/>
              <a:t>2</a:t>
            </a:r>
            <a:r>
              <a:rPr lang="en-US" sz="2400" dirty="0"/>
              <a:t> = 3</a:t>
            </a:r>
            <a:r>
              <a:rPr lang="en-US" sz="2400" baseline="30000" dirty="0"/>
              <a:t>2</a:t>
            </a:r>
            <a:r>
              <a:rPr lang="en-US" sz="2400" dirty="0"/>
              <a:t>(1,2,1) = (9,18,19)                           *** {4,4 | 3}, partial </a:t>
            </a:r>
            <a:r>
              <a:rPr lang="en-US" sz="2400" dirty="0">
                <a:hlinkClick r:id="rId2"/>
              </a:rPr>
              <a:t>square tiling</a:t>
            </a:r>
            <a:r>
              <a:rPr lang="en-US" sz="2400" dirty="0"/>
              <a:t>, </a:t>
            </a:r>
            <a:r>
              <a:rPr lang="en-US" sz="2400" dirty="0">
                <a:hlinkClick r:id="rId3"/>
              </a:rPr>
              <a:t>2-torus</a:t>
            </a:r>
            <a:r>
              <a:rPr lang="en-US" sz="2400" dirty="0"/>
              <a:t> , 3</a:t>
            </a:r>
            <a:r>
              <a:rPr lang="en-US" sz="2400" kern="0" dirty="0"/>
              <a:t>×3 square net</a:t>
            </a:r>
            <a:endParaRPr lang="en-US" sz="24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/>
              <a:t>3-meet {3}</a:t>
            </a:r>
            <a:r>
              <a:rPr lang="en-US" sz="2400" baseline="30000" dirty="0"/>
              <a:t>(3)</a:t>
            </a:r>
            <a:r>
              <a:rPr lang="en-US" sz="2400" dirty="0"/>
              <a:t>: (3,3)</a:t>
            </a:r>
            <a:r>
              <a:rPr lang="en-US" sz="2400" baseline="30000" dirty="0"/>
              <a:t>3</a:t>
            </a:r>
            <a:r>
              <a:rPr lang="en-US" sz="2400" dirty="0"/>
              <a:t> = 3</a:t>
            </a:r>
            <a:r>
              <a:rPr lang="en-US" sz="2400" baseline="30000" dirty="0"/>
              <a:t>3</a:t>
            </a:r>
            <a:r>
              <a:rPr lang="en-US" sz="2400" dirty="0"/>
              <a:t>(1,3,3,1) = (27,81,81,27)                *** {4,3,4 | 3}, partial </a:t>
            </a:r>
            <a:r>
              <a:rPr lang="en-US" sz="2400" dirty="0">
                <a:hlinkClick r:id="rId4"/>
              </a:rPr>
              <a:t>cubic honeycomb</a:t>
            </a:r>
            <a:r>
              <a:rPr lang="en-US" sz="2400" dirty="0"/>
              <a:t>, </a:t>
            </a:r>
            <a:r>
              <a:rPr lang="en-US" sz="2400" dirty="0">
                <a:hlinkClick r:id="rId5"/>
              </a:rPr>
              <a:t>3-torus</a:t>
            </a:r>
            <a:r>
              <a:rPr lang="en-US" sz="2400" dirty="0"/>
              <a:t> , 3</a:t>
            </a:r>
            <a:r>
              <a:rPr lang="en-US" sz="2400" kern="0" dirty="0"/>
              <a:t>×3×3 cubic net</a:t>
            </a:r>
            <a:endParaRPr lang="en-US" sz="24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/>
              <a:t>4-meet {3}</a:t>
            </a:r>
            <a:r>
              <a:rPr lang="en-US" sz="2400" baseline="30000" dirty="0"/>
              <a:t>(4)</a:t>
            </a:r>
            <a:r>
              <a:rPr lang="en-US" sz="2400" dirty="0"/>
              <a:t>: (3,3)</a:t>
            </a:r>
            <a:r>
              <a:rPr lang="en-US" sz="2400" baseline="30000" dirty="0"/>
              <a:t>4</a:t>
            </a:r>
            <a:r>
              <a:rPr lang="en-US" sz="2400" dirty="0"/>
              <a:t> = 3</a:t>
            </a:r>
            <a:r>
              <a:rPr lang="en-US" sz="2400" baseline="30000" dirty="0"/>
              <a:t>4</a:t>
            </a:r>
            <a:r>
              <a:rPr lang="en-US" sz="2400" dirty="0"/>
              <a:t>(1,4,6,4,1) =(81,324,486,324,81) *** {4,3,3,4 | 3}, partial </a:t>
            </a:r>
            <a:r>
              <a:rPr lang="en-US" sz="2400" dirty="0" err="1">
                <a:hlinkClick r:id="rId6"/>
              </a:rPr>
              <a:t>tesseratic</a:t>
            </a:r>
            <a:r>
              <a:rPr lang="en-US" sz="2400" dirty="0">
                <a:hlinkClick r:id="rId6"/>
              </a:rPr>
              <a:t> honeycomb</a:t>
            </a:r>
            <a:r>
              <a:rPr lang="en-US" sz="2400" dirty="0"/>
              <a:t>, 4-torus, 3</a:t>
            </a:r>
            <a:r>
              <a:rPr lang="en-US" sz="2400" kern="0" dirty="0"/>
              <a:t>×</a:t>
            </a:r>
            <a:r>
              <a:rPr lang="en-US" sz="2400" dirty="0"/>
              <a:t>3</a:t>
            </a:r>
            <a:r>
              <a:rPr lang="en-US" sz="2400" kern="0" dirty="0"/>
              <a:t>×</a:t>
            </a:r>
            <a:r>
              <a:rPr lang="en-US" sz="2400" dirty="0"/>
              <a:t>3</a:t>
            </a:r>
            <a:r>
              <a:rPr lang="en-US" sz="2400" kern="0" dirty="0"/>
              <a:t>×</a:t>
            </a:r>
            <a:r>
              <a:rPr lang="en-US" sz="2400" dirty="0"/>
              <a:t>3 net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/>
              <a:t>5-meet {3}</a:t>
            </a:r>
            <a:r>
              <a:rPr lang="en-US" sz="2400" baseline="30000" dirty="0"/>
              <a:t>(5)</a:t>
            </a:r>
            <a:r>
              <a:rPr lang="en-US" sz="2400" dirty="0"/>
              <a:t>: (3,3)</a:t>
            </a:r>
            <a:r>
              <a:rPr lang="en-US" sz="2400" baseline="30000" dirty="0"/>
              <a:t>5</a:t>
            </a:r>
            <a:r>
              <a:rPr lang="en-US" sz="2400" dirty="0"/>
              <a:t> = 3</a:t>
            </a:r>
            <a:r>
              <a:rPr lang="en-US" sz="2400" baseline="30000" dirty="0"/>
              <a:t>5</a:t>
            </a:r>
            <a:r>
              <a:rPr lang="en-US" sz="2400" dirty="0"/>
              <a:t>(1,5,10,10,5,1) = (243,1215,2430,2430,1215,243)                       *** {4,3,3,3,4 | 3}, 5-torus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/>
              <a:t>6-meet {3}</a:t>
            </a:r>
            <a:r>
              <a:rPr lang="en-US" sz="2400" baseline="30000" dirty="0"/>
              <a:t>(6)</a:t>
            </a:r>
            <a:r>
              <a:rPr lang="en-US" sz="2400" dirty="0"/>
              <a:t>: (3,3)</a:t>
            </a:r>
            <a:r>
              <a:rPr lang="en-US" sz="2400" baseline="30000" dirty="0"/>
              <a:t>6</a:t>
            </a:r>
            <a:r>
              <a:rPr lang="en-US" sz="2400" dirty="0"/>
              <a:t> = 3</a:t>
            </a:r>
            <a:r>
              <a:rPr lang="en-US" sz="2400" baseline="30000" dirty="0"/>
              <a:t>6</a:t>
            </a:r>
            <a:r>
              <a:rPr lang="en-US" sz="2400" dirty="0"/>
              <a:t>(1,6,15,20,15,6,1) = (729,4374,10935,14580,10935,4374,729) *** {4,3,3,3,3,4 | 3}, 6-torus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/>
              <a:t>7-meet {3}</a:t>
            </a:r>
            <a:r>
              <a:rPr lang="en-US" sz="2400" baseline="30000" dirty="0"/>
              <a:t>(7)</a:t>
            </a:r>
            <a:r>
              <a:rPr lang="en-US" sz="2400" dirty="0"/>
              <a:t>: (3,3)</a:t>
            </a:r>
            <a:r>
              <a:rPr lang="en-US" sz="2400" baseline="30000" dirty="0"/>
              <a:t>7</a:t>
            </a:r>
            <a:r>
              <a:rPr lang="en-US" sz="2400" dirty="0"/>
              <a:t> = 3</a:t>
            </a:r>
            <a:r>
              <a:rPr lang="en-US" sz="2400" baseline="30000" dirty="0"/>
              <a:t>7</a:t>
            </a:r>
            <a:r>
              <a:rPr lang="en-US" sz="2400" dirty="0"/>
              <a:t>(1,7,21,35,35,21,7,1) = (2187,15309,45927,76545,76545,45927,15309,2187)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/>
              <a:t>8-meet {3}</a:t>
            </a:r>
            <a:r>
              <a:rPr lang="en-US" sz="2400" baseline="30000" dirty="0"/>
              <a:t>(8)</a:t>
            </a:r>
            <a:r>
              <a:rPr lang="en-US" sz="2400" dirty="0"/>
              <a:t>: (3,3)</a:t>
            </a:r>
            <a:r>
              <a:rPr lang="en-US" sz="2400" baseline="30000" dirty="0"/>
              <a:t>8</a:t>
            </a:r>
            <a:r>
              <a:rPr lang="en-US" sz="2400" dirty="0"/>
              <a:t> = 3</a:t>
            </a:r>
            <a:r>
              <a:rPr lang="en-US" sz="2400" baseline="30000" dirty="0"/>
              <a:t>8</a:t>
            </a:r>
            <a:r>
              <a:rPr lang="en-US" sz="2400" dirty="0"/>
              <a:t>(1,8,28,56,70,56,28,8,1) = (6561,52488,183708,367416,459270,367416,183708,52488,6561)</a:t>
            </a:r>
            <a:endParaRPr lang="en-US" sz="2000" dirty="0"/>
          </a:p>
        </p:txBody>
      </p:sp>
      <p:pic>
        <p:nvPicPr>
          <p:cNvPr id="34820" name="Picture 4">
            <a:extLst>
              <a:ext uri="{FF2B5EF4-FFF2-40B4-BE49-F238E27FC236}">
                <a16:creationId xmlns:a16="http://schemas.microsoft.com/office/drawing/2014/main" id="{E1B9BB8D-8D2A-2F2B-96C6-7CEC8923F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" y="1376363"/>
            <a:ext cx="949325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9E9E5-1599-31B1-03C9-D4F944C2F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713"/>
            <a:ext cx="10515600" cy="195738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The join operator (∨)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Join attaches two center-offset orthogonal polytopes.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one polytope is a point, it is pyramid.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{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 ∨ ( ) pyramid has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+1 vertices, 2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edges, and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+1 faces. (self-dual)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Element counts can be given an f-vector (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 as (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+1,2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+1).</a:t>
            </a:r>
          </a:p>
        </p:txBody>
      </p:sp>
      <p:pic>
        <p:nvPicPr>
          <p:cNvPr id="35843" name="Picture 6">
            <a:extLst>
              <a:ext uri="{FF2B5EF4-FFF2-40B4-BE49-F238E27FC236}">
                <a16:creationId xmlns:a16="http://schemas.microsoft.com/office/drawing/2014/main" id="{C710D24F-6A9D-9341-B7B7-5ADAD40B8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2487613"/>
            <a:ext cx="97663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77A42-7AA0-F4F1-5440-22401E0F5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2198687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Polygonal fusils and prisms (duals)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{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} + { } and {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} × { }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polygonal fusil is the direct sum of a polygon and a segment.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polygonal prism is a Cartesian product of a polygon and a segment.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Fusil: f-vector: (1,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)*(1,2)=(1,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+2,3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,2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Prism: f-vector: (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p,1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)*(2,1)=(2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,3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,2+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p,1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67" name="Content Placeholder 6">
            <a:extLst>
              <a:ext uri="{FF2B5EF4-FFF2-40B4-BE49-F238E27FC236}">
                <a16:creationId xmlns:a16="http://schemas.microsoft.com/office/drawing/2014/main" id="{C1E5CE2C-CB19-5820-AAC4-16EBD8ABB26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3273425"/>
            <a:ext cx="10515600" cy="2903538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/>
              <a:t> </a:t>
            </a:r>
          </a:p>
        </p:txBody>
      </p:sp>
      <p:pic>
        <p:nvPicPr>
          <p:cNvPr id="36868" name="Picture 8">
            <a:extLst>
              <a:ext uri="{FF2B5EF4-FFF2-40B4-BE49-F238E27FC236}">
                <a16:creationId xmlns:a16="http://schemas.microsoft.com/office/drawing/2014/main" id="{94CFD457-0848-5A43-E85B-87D51CD20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2789238"/>
            <a:ext cx="8451850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Content Placeholder 4">
            <a:extLst>
              <a:ext uri="{FF2B5EF4-FFF2-40B4-BE49-F238E27FC236}">
                <a16:creationId xmlns:a16="http://schemas.microsoft.com/office/drawing/2014/main" id="{7463449B-98A4-FFCB-1849-6F2963EBE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88" y="4872038"/>
            <a:ext cx="8404225" cy="186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2062C977-F59B-D61B-073B-7C99E54702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41288"/>
            <a:ext cx="10515600" cy="1549400"/>
          </a:xfrm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2-torus</a:t>
            </a: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 – Meet of 2 </a:t>
            </a:r>
            <a:r>
              <a:rPr lang="en-US" altLang="en-US" sz="4000" b="1" i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-gon</a:t>
            </a:r>
            <a:b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en-US" sz="3600"/>
              <a:t>Regular skew polyhedron in 4D, {p}∧{p} = {p}</a:t>
            </a:r>
            <a:r>
              <a:rPr lang="en-US" altLang="en-US" sz="3600" baseline="30000"/>
              <a:t>(2)</a:t>
            </a:r>
            <a:endParaRPr lang="en-US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1" name="Content Placeholder 5">
            <a:extLst>
              <a:ext uri="{FF2B5EF4-FFF2-40B4-BE49-F238E27FC236}">
                <a16:creationId xmlns:a16="http://schemas.microsoft.com/office/drawing/2014/main" id="{F8C9E043-4905-21CC-B1C5-57500CD58B79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752475" y="1781175"/>
            <a:ext cx="4683125" cy="4351338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/>
              <a:t>Example:</a:t>
            </a:r>
            <a:br>
              <a:rPr lang="en-US" altLang="en-US"/>
            </a:br>
            <a:r>
              <a:rPr lang="en-US" altLang="en-US"/>
              <a:t>{20} ∧ {20} = {20}</a:t>
            </a:r>
            <a:r>
              <a:rPr lang="en-US" altLang="en-US" baseline="30000"/>
              <a:t>(2)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/>
              <a:t>(20,20)*(20,20)=(400,800,400)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/>
              <a:t>400 vertices, 800 edges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/>
              <a:t>and 400 square faces</a:t>
            </a:r>
            <a:br>
              <a:rPr lang="en-US" altLang="en-US"/>
            </a:br>
            <a:endParaRPr lang="en-US" altLang="en-US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/>
              <a:t>Coxeter name: {4,4 | 20}</a:t>
            </a:r>
            <a:br>
              <a:rPr lang="en-US" altLang="en-US"/>
            </a:br>
            <a:r>
              <a:rPr lang="en-US" altLang="en-US"/>
              <a:t>A square tiling {4,4}</a:t>
            </a:r>
            <a:br>
              <a:rPr lang="en-US" altLang="en-US"/>
            </a:br>
            <a:r>
              <a:rPr lang="en-US" altLang="en-US"/>
              <a:t>repeating every 20 squares</a:t>
            </a:r>
          </a:p>
        </p:txBody>
      </p:sp>
      <p:pic>
        <p:nvPicPr>
          <p:cNvPr id="37892" name="Content Placeholder 8">
            <a:extLst>
              <a:ext uri="{FF2B5EF4-FFF2-40B4-BE49-F238E27FC236}">
                <a16:creationId xmlns:a16="http://schemas.microsoft.com/office/drawing/2014/main" id="{7088F39F-E74C-4A4B-D41C-63A53EB674C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13788" y="1690688"/>
            <a:ext cx="2789237" cy="2790825"/>
          </a:xfrm>
        </p:spPr>
      </p:pic>
      <p:pic>
        <p:nvPicPr>
          <p:cNvPr id="37893" name="Picture 10">
            <a:extLst>
              <a:ext uri="{FF2B5EF4-FFF2-40B4-BE49-F238E27FC236}">
                <a16:creationId xmlns:a16="http://schemas.microsoft.com/office/drawing/2014/main" id="{2BD434C3-B12B-7329-94C5-E39CABC28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788" y="1446213"/>
            <a:ext cx="3482975" cy="346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12">
            <a:extLst>
              <a:ext uri="{FF2B5EF4-FFF2-40B4-BE49-F238E27FC236}">
                <a16:creationId xmlns:a16="http://schemas.microsoft.com/office/drawing/2014/main" id="{BC90A36A-C47F-D60E-32EA-CB413502B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25" y="4873625"/>
            <a:ext cx="3294063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3">
            <a:extLst>
              <a:ext uri="{FF2B5EF4-FFF2-40B4-BE49-F238E27FC236}">
                <a16:creationId xmlns:a16="http://schemas.microsoft.com/office/drawing/2014/main" id="{5325E9CE-DB6A-FF2C-B211-576129CB1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538" y="4481513"/>
            <a:ext cx="22733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3E563748-8E72-BF61-B809-06E6B51826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            Duoprisms and duomeets</a:t>
            </a:r>
            <a:br>
              <a:rPr lang="en-US" altLang="en-US"/>
            </a:br>
            <a:r>
              <a:rPr lang="en-US" altLang="en-US"/>
              <a:t>                 </a:t>
            </a:r>
            <a:r>
              <a:rPr lang="en-US" altLang="en-US" sz="3200"/>
              <a:t>Net( A ∧ B) = Net(A) × Net(B)</a:t>
            </a:r>
          </a:p>
        </p:txBody>
      </p:sp>
      <p:pic>
        <p:nvPicPr>
          <p:cNvPr id="38915" name="Picture 5">
            <a:extLst>
              <a:ext uri="{FF2B5EF4-FFF2-40B4-BE49-F238E27FC236}">
                <a16:creationId xmlns:a16="http://schemas.microsoft.com/office/drawing/2014/main" id="{4A54CAAA-E11E-5D66-7937-039D19D35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1889125"/>
            <a:ext cx="8951913" cy="454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2E6A3ABC-FF01-E1C9-5B5B-58DBC18C7B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2438" y="376238"/>
            <a:ext cx="10901362" cy="1238250"/>
          </a:xfrm>
        </p:spPr>
        <p:txBody>
          <a:bodyPr/>
          <a:lstStyle/>
          <a:p>
            <a:pPr algn="ctr"/>
            <a:r>
              <a:rPr lang="en-US" altLang="en-US" b="1" dirty="0"/>
              <a:t>Magic math of extended f-vectors explained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0BA5C-ACAE-EA1F-F266-49BE80921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1350" y="1682750"/>
            <a:ext cx="10818813" cy="449421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7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f-vector counts elements. </a:t>
            </a:r>
            <a:b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Example:cube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(8,12,6), 8 vertices, 12 edges, 6 faces.</a:t>
            </a:r>
          </a:p>
          <a:p>
            <a:pPr marL="0" indent="0">
              <a:lnSpc>
                <a:spcPct val="97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extended f-vector can include 1 (nullitope) and 1 body:</a:t>
            </a:r>
          </a:p>
          <a:p>
            <a:pPr marL="0" indent="0">
              <a:lnSpc>
                <a:spcPct val="97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Join   </a:t>
            </a:r>
            <a:r>
              <a:rPr lang="en-US" altLang="en-US" sz="2200" b="1" dirty="0"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∨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(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,f,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  - segment (1,2,1) - 1 null. 2 vertices, 1 body</a:t>
            </a:r>
            <a:endParaRPr lang="en-US" altLang="en-US" sz="2200" dirty="0">
              <a:cs typeface="Calibri" panose="020F0502020204030204" pitchFamily="34" charset="0"/>
            </a:endParaRPr>
          </a:p>
          <a:p>
            <a:pPr marL="0" indent="0">
              <a:lnSpc>
                <a:spcPct val="97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Fusil  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,f)        - segment (1,2)    - 1 null., 2 vertices</a:t>
            </a:r>
            <a:endParaRPr lang="en-US" altLang="en-US" sz="2200" dirty="0">
              <a:cs typeface="Calibri" panose="020F0502020204030204" pitchFamily="34" charset="0"/>
            </a:endParaRPr>
          </a:p>
          <a:p>
            <a:pPr marL="0" indent="0">
              <a:lnSpc>
                <a:spcPct val="97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Prism 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(f,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    - segment (2,1)    - 2 vertices, 1 body </a:t>
            </a:r>
            <a:endParaRPr lang="en-US" altLang="en-US" sz="2200" dirty="0">
              <a:cs typeface="Calibri" panose="020F0502020204030204" pitchFamily="34" charset="0"/>
            </a:endParaRPr>
          </a:p>
          <a:p>
            <a:pPr marL="0" indent="0">
              <a:lnSpc>
                <a:spcPct val="97000"/>
              </a:lnSpc>
              <a:spcBef>
                <a:spcPct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Meet  </a:t>
            </a:r>
            <a:r>
              <a:rPr lang="en-US" altLang="en-US" sz="2200" b="1" dirty="0">
                <a:latin typeface="Cambria Math" panose="02040503050406030204" pitchFamily="18" charset="0"/>
                <a:cs typeface="Times New Roman" panose="02020603050405020304" pitchFamily="18" charset="0"/>
              </a:rPr>
              <a:t>∧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(f)</a:t>
            </a:r>
            <a:r>
              <a:rPr lang="en-US" altLang="en-US" sz="2200" dirty="0">
                <a:latin typeface="Times New Roman" panose="02020603050405020304" pitchFamily="18" charset="0"/>
                <a:cs typeface="Calibri" panose="020F0502020204030204" pitchFamily="34" charset="0"/>
              </a:rPr>
              <a:t>        - segment (2)       - 2 vertices</a:t>
            </a:r>
          </a:p>
          <a:p>
            <a:pPr marL="0" indent="0">
              <a:lnSpc>
                <a:spcPct val="97000"/>
              </a:lnSpc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altLang="en-US" sz="2200" dirty="0">
                <a:cs typeface="Calibri" panose="020F0502020204030204" pitchFamily="34" charset="0"/>
              </a:rPr>
              <a:t>Square pyramid: square (1,4,4,1) and point (1,1)</a:t>
            </a:r>
          </a:p>
          <a:p>
            <a:pPr marL="0" indent="0">
              <a:lnSpc>
                <a:spcPct val="97000"/>
              </a:lnSpc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altLang="en-US" sz="2200" dirty="0">
                <a:cs typeface="Calibri" panose="020F0502020204030204" pitchFamily="34" charset="0"/>
              </a:rPr>
              <a:t>    Square prism: square (4,4,1) and segment (2,1)</a:t>
            </a:r>
          </a:p>
          <a:p>
            <a:pPr marL="0" indent="0">
              <a:lnSpc>
                <a:spcPct val="97000"/>
              </a:lnSpc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altLang="en-US" sz="2200" dirty="0">
                <a:cs typeface="Calibri" panose="020F0502020204030204" pitchFamily="34" charset="0"/>
              </a:rPr>
              <a:t>Products work like polynomials:</a:t>
            </a:r>
          </a:p>
          <a:p>
            <a:pPr marL="0" indent="0">
              <a:lnSpc>
                <a:spcPct val="97000"/>
              </a:lnSpc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altLang="en-US" sz="3000" dirty="0">
                <a:cs typeface="Calibri" panose="020F0502020204030204" pitchFamily="34" charset="0"/>
              </a:rPr>
              <a:t>Pyramid: (1+4x+4x</a:t>
            </a:r>
            <a:r>
              <a:rPr lang="en-US" altLang="en-US" sz="3000" baseline="30000" dirty="0">
                <a:cs typeface="Calibri" panose="020F0502020204030204" pitchFamily="34" charset="0"/>
              </a:rPr>
              <a:t>2</a:t>
            </a:r>
            <a:r>
              <a:rPr lang="en-US" altLang="en-US" sz="3000" dirty="0">
                <a:cs typeface="Calibri" panose="020F0502020204030204" pitchFamily="34" charset="0"/>
              </a:rPr>
              <a:t>+x</a:t>
            </a:r>
            <a:r>
              <a:rPr lang="en-US" altLang="en-US" sz="3000" baseline="30000" dirty="0">
                <a:cs typeface="Calibri" panose="020F0502020204030204" pitchFamily="34" charset="0"/>
              </a:rPr>
              <a:t>3</a:t>
            </a:r>
            <a:r>
              <a:rPr lang="en-US" altLang="en-US" sz="3000" dirty="0">
                <a:cs typeface="Calibri" panose="020F0502020204030204" pitchFamily="34" charset="0"/>
              </a:rPr>
              <a:t>)(1+x) = 1+5x+8x</a:t>
            </a:r>
            <a:r>
              <a:rPr lang="en-US" altLang="en-US" sz="3000" baseline="30000" dirty="0">
                <a:cs typeface="Calibri" panose="020F0502020204030204" pitchFamily="34" charset="0"/>
              </a:rPr>
              <a:t>2</a:t>
            </a:r>
            <a:r>
              <a:rPr lang="en-US" altLang="en-US" sz="3000" dirty="0">
                <a:cs typeface="Calibri" panose="020F0502020204030204" pitchFamily="34" charset="0"/>
              </a:rPr>
              <a:t>+5x</a:t>
            </a:r>
            <a:r>
              <a:rPr lang="en-US" altLang="en-US" sz="3000" baseline="30000" dirty="0">
                <a:cs typeface="Calibri" panose="020F0502020204030204" pitchFamily="34" charset="0"/>
              </a:rPr>
              <a:t>3</a:t>
            </a:r>
            <a:r>
              <a:rPr lang="en-US" altLang="en-US" sz="3000" dirty="0">
                <a:cs typeface="Calibri" panose="020F0502020204030204" pitchFamily="34" charset="0"/>
              </a:rPr>
              <a:t>+x</a:t>
            </a:r>
            <a:r>
              <a:rPr lang="en-US" altLang="en-US" sz="3000" baseline="30000" dirty="0">
                <a:cs typeface="Calibri" panose="020F0502020204030204" pitchFamily="34" charset="0"/>
              </a:rPr>
              <a:t>4</a:t>
            </a:r>
            <a:r>
              <a:rPr lang="en-US" altLang="en-US" sz="3200" dirty="0">
                <a:cs typeface="Calibri" panose="020F0502020204030204" pitchFamily="34" charset="0"/>
              </a:rPr>
              <a:t> </a:t>
            </a:r>
            <a:r>
              <a:rPr lang="en-US" altLang="en-US" sz="3200" dirty="0">
                <a:cs typeface="Calibri" panose="020F0502020204030204" pitchFamily="34" charset="0"/>
                <a:sym typeface="Wingdings" panose="05000000000000000000" pitchFamily="2" charset="2"/>
              </a:rPr>
              <a:t> (1,5,8,5,1)</a:t>
            </a:r>
            <a:endParaRPr lang="en-US" altLang="en-US" sz="3200" dirty="0">
              <a:cs typeface="Calibri" panose="020F0502020204030204" pitchFamily="34" charset="0"/>
            </a:endParaRPr>
          </a:p>
          <a:p>
            <a:pPr marL="0" indent="0">
              <a:lnSpc>
                <a:spcPct val="97000"/>
              </a:lnSpc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altLang="en-US" sz="3000" dirty="0">
                <a:cs typeface="Calibri" panose="020F0502020204030204" pitchFamily="34" charset="0"/>
              </a:rPr>
              <a:t>Prism: (4+4x+x</a:t>
            </a:r>
            <a:r>
              <a:rPr lang="en-US" altLang="en-US" sz="3000" baseline="30000" dirty="0">
                <a:cs typeface="Calibri" panose="020F0502020204030204" pitchFamily="34" charset="0"/>
              </a:rPr>
              <a:t>2</a:t>
            </a:r>
            <a:r>
              <a:rPr lang="en-US" altLang="en-US" sz="3000" dirty="0">
                <a:cs typeface="Calibri" panose="020F0502020204030204" pitchFamily="34" charset="0"/>
              </a:rPr>
              <a:t>)(2+x) = 8+12x+6x</a:t>
            </a:r>
            <a:r>
              <a:rPr lang="en-US" altLang="en-US" sz="3000" baseline="30000" dirty="0">
                <a:cs typeface="Calibri" panose="020F0502020204030204" pitchFamily="34" charset="0"/>
              </a:rPr>
              <a:t>2</a:t>
            </a:r>
            <a:r>
              <a:rPr lang="en-US" altLang="en-US" sz="3000" dirty="0">
                <a:cs typeface="Calibri" panose="020F0502020204030204" pitchFamily="34" charset="0"/>
              </a:rPr>
              <a:t>+x</a:t>
            </a:r>
            <a:r>
              <a:rPr lang="en-US" altLang="en-US" sz="3000" baseline="30000" dirty="0">
                <a:cs typeface="Calibri" panose="020F0502020204030204" pitchFamily="34" charset="0"/>
              </a:rPr>
              <a:t>3</a:t>
            </a:r>
            <a:r>
              <a:rPr lang="en-US" altLang="en-US" sz="3000" dirty="0">
                <a:cs typeface="Calibri" panose="020F0502020204030204" pitchFamily="34" charset="0"/>
              </a:rPr>
              <a:t>                   </a:t>
            </a:r>
            <a:r>
              <a:rPr lang="en-US" altLang="en-US" sz="3000" dirty="0">
                <a:cs typeface="Calibri" panose="020F0502020204030204" pitchFamily="34" charset="0"/>
                <a:sym typeface="Wingdings" panose="05000000000000000000" pitchFamily="2" charset="2"/>
              </a:rPr>
              <a:t> (8,12,6,1)</a:t>
            </a:r>
            <a:endParaRPr lang="en-US" altLang="en-US" sz="3000" dirty="0">
              <a:cs typeface="Calibri" panose="020F0502020204030204" pitchFamily="34" charset="0"/>
            </a:endParaRPr>
          </a:p>
        </p:txBody>
      </p:sp>
      <p:pic>
        <p:nvPicPr>
          <p:cNvPr id="39940" name="Picture 5">
            <a:extLst>
              <a:ext uri="{FF2B5EF4-FFF2-40B4-BE49-F238E27FC236}">
                <a16:creationId xmlns:a16="http://schemas.microsoft.com/office/drawing/2014/main" id="{0F6C3AD9-F304-FA82-D4F3-7575A8B7B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767" y="1470159"/>
            <a:ext cx="3884613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D7CF31B4-9EA3-505E-0CB0-4428F20355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28588"/>
            <a:ext cx="10515600" cy="1327150"/>
          </a:xfrm>
        </p:spPr>
        <p:txBody>
          <a:bodyPr/>
          <a:lstStyle/>
          <a:p>
            <a:r>
              <a:rPr lang="en-US" altLang="en-US" b="1"/>
              <a:t>       Product tables and Hass diagrams</a:t>
            </a:r>
          </a:p>
        </p:txBody>
      </p:sp>
      <p:pic>
        <p:nvPicPr>
          <p:cNvPr id="40963" name="Picture 5">
            <a:extLst>
              <a:ext uri="{FF2B5EF4-FFF2-40B4-BE49-F238E27FC236}">
                <a16:creationId xmlns:a16="http://schemas.microsoft.com/office/drawing/2014/main" id="{24201416-3AB8-12C9-55D1-B2103CA3A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3" y="1257300"/>
            <a:ext cx="7153275" cy="518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00FEBD39-7D7C-E947-98B9-7FAB5C0E7B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2413000"/>
          </a:xfrm>
        </p:spPr>
        <p:txBody>
          <a:bodyPr/>
          <a:lstStyle/>
          <a:p>
            <a:pPr algn="ctr"/>
            <a:r>
              <a:rPr lang="en-US" altLang="en-US" sz="4800" b="1" dirty="0"/>
              <a:t>My story: Fudging pentagons</a:t>
            </a:r>
            <a:br>
              <a:rPr lang="en-US" altLang="en-US" sz="4800" b="1" i="1" dirty="0"/>
            </a:br>
            <a:r>
              <a:rPr lang="en-US" altLang="en-US" sz="4900" dirty="0"/>
              <a:t>1975: Elementary school playground</a:t>
            </a:r>
            <a:br>
              <a:rPr lang="en-US" altLang="en-US" sz="4900" dirty="0"/>
            </a:br>
            <a:r>
              <a:rPr lang="en-US" altLang="en-US" sz="4000" b="1" dirty="0"/>
              <a:t>Ice puddle polygons - </a:t>
            </a:r>
            <a:r>
              <a:rPr lang="en-US" altLang="en-US" sz="4000" dirty="0"/>
              <a:t>Mystical pentagon!</a:t>
            </a:r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79B013A1-8426-8C12-F601-EDFA15AB6DB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2698750"/>
            <a:ext cx="10515600" cy="347821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4400"/>
              <a:t> </a:t>
            </a:r>
          </a:p>
        </p:txBody>
      </p:sp>
      <p:pic>
        <p:nvPicPr>
          <p:cNvPr id="14340" name="Picture 6">
            <a:extLst>
              <a:ext uri="{FF2B5EF4-FFF2-40B4-BE49-F238E27FC236}">
                <a16:creationId xmlns:a16="http://schemas.microsoft.com/office/drawing/2014/main" id="{B9BFBEF2-5B37-5904-89D2-7A0D80E0C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3014663"/>
            <a:ext cx="5243513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8">
            <a:extLst>
              <a:ext uri="{FF2B5EF4-FFF2-40B4-BE49-F238E27FC236}">
                <a16:creationId xmlns:a16="http://schemas.microsoft.com/office/drawing/2014/main" id="{25034EF4-1087-DC2F-7315-DA1780855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2698750"/>
            <a:ext cx="5400675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F2ABD99F-E712-65FB-ABD5-9EF0B2C706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73050"/>
            <a:ext cx="10515600" cy="1025525"/>
          </a:xfrm>
        </p:spPr>
        <p:txBody>
          <a:bodyPr/>
          <a:lstStyle/>
          <a:p>
            <a:pPr algn="ctr"/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Hexagonal pyramid, {6} ∨ ( )</a:t>
            </a:r>
          </a:p>
        </p:txBody>
      </p:sp>
      <p:pic>
        <p:nvPicPr>
          <p:cNvPr id="41987" name="Picture 5">
            <a:extLst>
              <a:ext uri="{FF2B5EF4-FFF2-40B4-BE49-F238E27FC236}">
                <a16:creationId xmlns:a16="http://schemas.microsoft.com/office/drawing/2014/main" id="{76847B76-629A-28AC-62A4-58313F23C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1444625"/>
            <a:ext cx="97282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id="{D9224C42-EB03-2425-BF0F-435AE6B281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5338" y="146050"/>
            <a:ext cx="10558462" cy="1947863"/>
          </a:xfrm>
        </p:spPr>
        <p:txBody>
          <a:bodyPr/>
          <a:lstStyle/>
          <a:p>
            <a:r>
              <a:rPr lang="en-US" altLang="en-US" b="1"/>
              <a:t>  Tetragonal disphenoid – join 2 segments</a:t>
            </a:r>
            <a:br>
              <a:rPr lang="en-US" altLang="en-US" b="1"/>
            </a:br>
            <a:r>
              <a:rPr lang="en-US" altLang="en-US" b="1"/>
              <a:t>  </a:t>
            </a:r>
            <a:r>
              <a:rPr lang="en-US" altLang="en-US" sz="3200" b="1"/>
              <a:t>Fusil similar, but “holes” at segments – creates skew rhombus!</a:t>
            </a:r>
          </a:p>
        </p:txBody>
      </p:sp>
      <p:pic>
        <p:nvPicPr>
          <p:cNvPr id="43011" name="Picture 4">
            <a:extLst>
              <a:ext uri="{FF2B5EF4-FFF2-40B4-BE49-F238E27FC236}">
                <a16:creationId xmlns:a16="http://schemas.microsoft.com/office/drawing/2014/main" id="{2464D769-7898-B741-E625-64C7CF279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2247900"/>
            <a:ext cx="6013450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6">
            <a:extLst>
              <a:ext uri="{FF2B5EF4-FFF2-40B4-BE49-F238E27FC236}">
                <a16:creationId xmlns:a16="http://schemas.microsoft.com/office/drawing/2014/main" id="{C83645AE-8DD5-B5C2-EF3C-D17CCE4B3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725" y="2247900"/>
            <a:ext cx="5613400" cy="369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9A8219BE-4701-3D4B-1467-A76384E374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55588"/>
            <a:ext cx="10515600" cy="3117850"/>
          </a:xfrm>
        </p:spPr>
        <p:txBody>
          <a:bodyPr/>
          <a:lstStyle/>
          <a:p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Joins, semi-joins and fusils</a:t>
            </a:r>
            <a:b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fusil connects elements of A and B, excluding A and B</a:t>
            </a:r>
            <a:b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Join             A ∨ B  </a:t>
            </a:r>
            <a:r>
              <a:rPr lang="en-US" altLang="en-US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,f</a:t>
            </a:r>
            <a:r>
              <a:rPr lang="en-US" altLang="en-US" sz="2000" baseline="-25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en-US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altLang="en-US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,f</a:t>
            </a:r>
            <a:r>
              <a:rPr lang="en-US" altLang="en-US" sz="2000" baseline="-25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en-US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Semi-joins   A ⊢ B </a:t>
            </a:r>
            <a:r>
              <a:rPr lang="en-US" altLang="en-US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,f</a:t>
            </a:r>
            <a:r>
              <a:rPr lang="en-US" altLang="en-US" sz="2000" baseline="-25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en-US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alt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,f</a:t>
            </a:r>
            <a:r>
              <a:rPr lang="en-US" altLang="en-US" sz="2000" baseline="-25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    *** Exclude body B</a:t>
            </a:r>
            <a:b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A ⊣ B    </a:t>
            </a:r>
            <a:r>
              <a:rPr lang="en-US" alt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,f</a:t>
            </a:r>
            <a:r>
              <a:rPr lang="en-US" altLang="en-US" sz="2000" baseline="-25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altLang="en-US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,f</a:t>
            </a:r>
            <a:r>
              <a:rPr lang="en-US" altLang="en-US" sz="2000" baseline="-25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en-US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en-US" sz="2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2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 </a:t>
            </a:r>
            <a:r>
              <a:rPr lang="en-US" alt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*** Exclude body A</a:t>
            </a:r>
            <a:b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Fusil            A + B     </a:t>
            </a:r>
            <a:r>
              <a:rPr lang="en-US" alt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,f</a:t>
            </a:r>
            <a:r>
              <a:rPr lang="en-US" altLang="en-US" sz="2000" baseline="-25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alt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,f</a:t>
            </a:r>
            <a:r>
              <a:rPr lang="en-US" altLang="en-US" sz="2000" baseline="-25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en-US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</a:t>
            </a:r>
            <a:r>
              <a:rPr lang="pt-B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(A ⊢ B) ⋃ (A ⊣ B) = (A ∨ B)     Join is union of two semi-joins</a:t>
            </a:r>
            <a:br>
              <a:rPr lang="pt-BR" alt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(A ⊢ B) ⋂ (A ⊣ B) = (A + B)     Fusil is skew intersection</a:t>
            </a: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035" name="Content Placeholder 4">
            <a:extLst>
              <a:ext uri="{FF2B5EF4-FFF2-40B4-BE49-F238E27FC236}">
                <a16:creationId xmlns:a16="http://schemas.microsoft.com/office/drawing/2014/main" id="{2941010C-03E2-E4E3-D97E-E84FF3E740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7350" y="3270250"/>
            <a:ext cx="8939213" cy="3332163"/>
          </a:xfrm>
        </p:spPr>
      </p:pic>
      <p:pic>
        <p:nvPicPr>
          <p:cNvPr id="44036" name="Picture 6">
            <a:extLst>
              <a:ext uri="{FF2B5EF4-FFF2-40B4-BE49-F238E27FC236}">
                <a16:creationId xmlns:a16="http://schemas.microsoft.com/office/drawing/2014/main" id="{5A01C05B-673D-2C6D-26C7-F89AC5E8E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025" y="3373438"/>
            <a:ext cx="2424113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35E98-A281-58A2-BEC3-FCDD1AFA6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5438"/>
            <a:ext cx="10515600" cy="1836737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b="1" dirty="0"/>
              <a:t>Prism and meet products – pentagon and segment</a:t>
            </a:r>
            <a:br>
              <a:rPr lang="en-US" dirty="0"/>
            </a:br>
            <a:r>
              <a:rPr lang="en-US" sz="3600" dirty="0"/>
              <a:t>Meet product  similar but “holes” at element bodies</a:t>
            </a:r>
            <a:br>
              <a:rPr lang="en-US" dirty="0"/>
            </a:br>
            <a:r>
              <a:rPr lang="en-US" sz="2700" dirty="0"/>
              <a:t>{5}∧{ } has 10 vertices, 10 edges, but disconnected?!</a:t>
            </a:r>
            <a:endParaRPr lang="en-US" dirty="0"/>
          </a:p>
        </p:txBody>
      </p:sp>
      <p:pic>
        <p:nvPicPr>
          <p:cNvPr id="45059" name="Picture 4">
            <a:extLst>
              <a:ext uri="{FF2B5EF4-FFF2-40B4-BE49-F238E27FC236}">
                <a16:creationId xmlns:a16="http://schemas.microsoft.com/office/drawing/2014/main" id="{FFDE1E83-38FE-A97F-577C-E8C231905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017713"/>
            <a:ext cx="5505450" cy="434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8">
            <a:extLst>
              <a:ext uri="{FF2B5EF4-FFF2-40B4-BE49-F238E27FC236}">
                <a16:creationId xmlns:a16="http://schemas.microsoft.com/office/drawing/2014/main" id="{17D4EB11-EE67-857A-BE1A-E1610D995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488" y="2162175"/>
            <a:ext cx="5276850" cy="405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04E56-1FA8-450D-7A84-F9C32E335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2588"/>
            <a:ext cx="10515600" cy="3160712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Prisms, semi-prisms, and meets</a:t>
            </a:r>
            <a:b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A meet is Cartesian product of A and B, excluding A and B</a:t>
            </a:r>
            <a:b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Prism            A × B   </a:t>
            </a:r>
            <a:r>
              <a:rPr lang="en-US" altLang="en-US" sz="18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</a:t>
            </a:r>
            <a:r>
              <a:rPr lang="en-US" altLang="en-US" sz="1800" baseline="-250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en-US" sz="18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en-US" sz="1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18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altLang="en-US" sz="18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</a:t>
            </a:r>
            <a:r>
              <a:rPr lang="en-US" altLang="en-US" sz="1800" baseline="-250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en-US" sz="18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en-US" sz="1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18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Semi-prisms A </a:t>
            </a:r>
            <a:r>
              <a:rPr lang="en-US" altLang="en-US" sz="1800">
                <a:latin typeface="Cambria Math" panose="02040503050406030204" pitchFamily="18" charset="0"/>
                <a:ea typeface="Calibri" panose="020F0502020204030204" pitchFamily="34" charset="0"/>
                <a:cs typeface="Cambria Math" panose="02040503050406030204" pitchFamily="18" charset="0"/>
              </a:rPr>
              <a:t>⋋</a:t>
            </a:r>
            <a:r>
              <a:rPr lang="en-US" altLang="en-US" sz="1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   </a:t>
            </a:r>
            <a:r>
              <a:rPr lang="en-US" altLang="en-US" sz="180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(f</a:t>
            </a:r>
            <a:r>
              <a:rPr lang="en-US" altLang="en-US" sz="1800" baseline="-2500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US" altLang="en-US" sz="180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en-US" altLang="en-US" sz="1800" b="1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altLang="en-US" sz="180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r>
              <a:rPr lang="en-US" altLang="en-US" sz="1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</a:t>
            </a:r>
            <a:r>
              <a:rPr lang="en-US" altLang="en-US" sz="180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(f</a:t>
            </a:r>
            <a:r>
              <a:rPr lang="en-US" altLang="en-US" sz="1800" baseline="-2500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en-US" altLang="en-US" sz="180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     *** Exclude body B</a:t>
            </a:r>
            <a:br>
              <a:rPr lang="en-US" altLang="en-US" sz="1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altLang="en-US" sz="18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A </a:t>
            </a:r>
            <a:r>
              <a:rPr lang="en-US" altLang="en-US" sz="1800"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⋌</a:t>
            </a: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 B   </a:t>
            </a:r>
            <a:r>
              <a:rPr lang="en-US" altLang="en-US" sz="1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</a:t>
            </a:r>
            <a:r>
              <a:rPr lang="en-US" altLang="en-US" sz="1800" baseline="-25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en-US" sz="1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altLang="en-US" sz="18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</a:t>
            </a:r>
            <a:r>
              <a:rPr lang="en-US" altLang="en-US" sz="1800" baseline="-250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en-US" sz="18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en-US" sz="1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n-US" sz="18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    </a:t>
            </a:r>
            <a:r>
              <a:rPr lang="en-US" altLang="en-US" sz="1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*** Exclude body A</a:t>
            </a:r>
            <a:b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Meet             A </a:t>
            </a:r>
            <a:r>
              <a:rPr lang="en-US" altLang="en-US" sz="1800">
                <a:latin typeface="Cambria Math" panose="02040503050406030204" pitchFamily="18" charset="0"/>
                <a:cs typeface="Times New Roman" panose="02020603050405020304" pitchFamily="18" charset="0"/>
              </a:rPr>
              <a:t>∧</a:t>
            </a: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 B   </a:t>
            </a:r>
            <a:r>
              <a:rPr lang="en-US" altLang="en-US" sz="1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</a:t>
            </a:r>
            <a:r>
              <a:rPr lang="en-US" altLang="en-US" sz="1800" baseline="-25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en-US" sz="1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altLang="en-US" sz="1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</a:t>
            </a:r>
            <a:r>
              <a:rPr lang="en-US" altLang="en-US" sz="1800" baseline="-25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en-US" sz="1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</a:t>
            </a:r>
            <a:r>
              <a:rPr lang="en-US" altLang="en-US" sz="1800">
                <a:latin typeface="Times New Roman" panose="02020603050405020304" pitchFamily="18" charset="0"/>
                <a:cs typeface="Calibri" panose="020F0502020204030204" pitchFamily="34" charset="0"/>
              </a:rPr>
              <a:t>(A </a:t>
            </a:r>
            <a:r>
              <a:rPr lang="en-US" altLang="en-US" sz="1800">
                <a:latin typeface="Cambria Math" panose="02040503050406030204" pitchFamily="18" charset="0"/>
                <a:cs typeface="Calibri" panose="020F0502020204030204" pitchFamily="34" charset="0"/>
              </a:rPr>
              <a:t>⋋</a:t>
            </a:r>
            <a:r>
              <a:rPr lang="en-US" altLang="en-US" sz="1800">
                <a:latin typeface="Times New Roman" panose="02020603050405020304" pitchFamily="18" charset="0"/>
                <a:cs typeface="Calibri" panose="020F0502020204030204" pitchFamily="34" charset="0"/>
              </a:rPr>
              <a:t> B) </a:t>
            </a:r>
            <a:r>
              <a:rPr lang="en-US" altLang="en-US" sz="1800">
                <a:latin typeface="Cambria Math" panose="02040503050406030204" pitchFamily="18" charset="0"/>
                <a:cs typeface="Calibri" panose="020F0502020204030204" pitchFamily="34" charset="0"/>
              </a:rPr>
              <a:t>⋃</a:t>
            </a:r>
            <a:r>
              <a:rPr lang="en-US" altLang="en-US" sz="1800">
                <a:latin typeface="Times New Roman" panose="02020603050405020304" pitchFamily="18" charset="0"/>
                <a:cs typeface="Calibri" panose="020F0502020204030204" pitchFamily="34" charset="0"/>
              </a:rPr>
              <a:t> (A </a:t>
            </a:r>
            <a:r>
              <a:rPr lang="en-US" altLang="en-US" sz="1800">
                <a:latin typeface="Cambria Math" panose="02040503050406030204" pitchFamily="18" charset="0"/>
                <a:cs typeface="Calibri" panose="020F0502020204030204" pitchFamily="34" charset="0"/>
              </a:rPr>
              <a:t>⋌</a:t>
            </a:r>
            <a:r>
              <a:rPr lang="en-US" altLang="en-US" sz="1800">
                <a:latin typeface="Times New Roman" panose="02020603050405020304" pitchFamily="18" charset="0"/>
                <a:cs typeface="Calibri" panose="020F0502020204030204" pitchFamily="34" charset="0"/>
              </a:rPr>
              <a:t> B) = (A × B)</a:t>
            </a:r>
            <a:r>
              <a:rPr lang="en-US" altLang="en-US" sz="1800">
                <a:latin typeface="Calibri" panose="020F0502020204030204" pitchFamily="34" charset="0"/>
                <a:cs typeface="Calibri" panose="020F0502020204030204" pitchFamily="34" charset="0"/>
              </a:rPr>
              <a:t>     Prism</a:t>
            </a:r>
            <a:r>
              <a:rPr lang="pt-BR" altLang="en-US" sz="1800">
                <a:latin typeface="Arial" panose="020B0604020202020204" pitchFamily="34" charset="0"/>
                <a:cs typeface="Arial" panose="020B0604020202020204" pitchFamily="34" charset="0"/>
              </a:rPr>
              <a:t> is union of two semi-prisms</a:t>
            </a:r>
            <a:br>
              <a:rPr lang="pt-BR" altLang="en-US" sz="1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altLang="en-US" sz="180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</a:t>
            </a:r>
            <a:r>
              <a:rPr lang="en-US" altLang="en-US" sz="1800">
                <a:latin typeface="Times New Roman" panose="02020603050405020304" pitchFamily="18" charset="0"/>
                <a:cs typeface="Calibri" panose="020F0502020204030204" pitchFamily="34" charset="0"/>
              </a:rPr>
              <a:t>(A </a:t>
            </a:r>
            <a:r>
              <a:rPr lang="en-US" altLang="en-US" sz="1800">
                <a:latin typeface="Cambria Math" panose="02040503050406030204" pitchFamily="18" charset="0"/>
                <a:cs typeface="Calibri" panose="020F0502020204030204" pitchFamily="34" charset="0"/>
              </a:rPr>
              <a:t>⋋</a:t>
            </a:r>
            <a:r>
              <a:rPr lang="en-US" altLang="en-US" sz="1800">
                <a:latin typeface="Times New Roman" panose="02020603050405020304" pitchFamily="18" charset="0"/>
                <a:cs typeface="Calibri" panose="020F0502020204030204" pitchFamily="34" charset="0"/>
              </a:rPr>
              <a:t> B) </a:t>
            </a:r>
            <a:r>
              <a:rPr lang="en-US" altLang="en-US" sz="1800">
                <a:latin typeface="Cambria Math" panose="02040503050406030204" pitchFamily="18" charset="0"/>
                <a:cs typeface="Calibri" panose="020F0502020204030204" pitchFamily="34" charset="0"/>
              </a:rPr>
              <a:t>⋂</a:t>
            </a:r>
            <a:r>
              <a:rPr lang="en-US" altLang="en-US" sz="1800">
                <a:latin typeface="Times New Roman" panose="02020603050405020304" pitchFamily="18" charset="0"/>
                <a:cs typeface="Calibri" panose="020F0502020204030204" pitchFamily="34" charset="0"/>
              </a:rPr>
              <a:t> (A </a:t>
            </a:r>
            <a:r>
              <a:rPr lang="en-US" altLang="en-US" sz="1800">
                <a:latin typeface="Cambria Math" panose="02040503050406030204" pitchFamily="18" charset="0"/>
                <a:cs typeface="Calibri" panose="020F0502020204030204" pitchFamily="34" charset="0"/>
              </a:rPr>
              <a:t>⋌</a:t>
            </a:r>
            <a:r>
              <a:rPr lang="en-US" altLang="en-US" sz="1800">
                <a:latin typeface="Times New Roman" panose="02020603050405020304" pitchFamily="18" charset="0"/>
                <a:cs typeface="Calibri" panose="020F0502020204030204" pitchFamily="34" charset="0"/>
              </a:rPr>
              <a:t> B) = (A </a:t>
            </a:r>
            <a:r>
              <a:rPr lang="en-US" altLang="en-US" sz="1800">
                <a:latin typeface="Cambria Math" panose="02040503050406030204" pitchFamily="18" charset="0"/>
                <a:cs typeface="Times New Roman" panose="02020603050405020304" pitchFamily="18" charset="0"/>
              </a:rPr>
              <a:t>∧</a:t>
            </a:r>
            <a:r>
              <a:rPr lang="en-US" altLang="en-US" sz="1800">
                <a:latin typeface="Times New Roman" panose="02020603050405020304" pitchFamily="18" charset="0"/>
                <a:cs typeface="Calibri" panose="020F0502020204030204" pitchFamily="34" charset="0"/>
              </a:rPr>
              <a:t> B)</a:t>
            </a:r>
            <a:r>
              <a:rPr lang="pt-BR" altLang="en-US" sz="1800">
                <a:latin typeface="Arial" panose="020B0604020202020204" pitchFamily="34" charset="0"/>
                <a:cs typeface="Arial" panose="020B0604020202020204" pitchFamily="34" charset="0"/>
              </a:rPr>
              <a:t>    Meet is skew intersection</a:t>
            </a:r>
            <a:br>
              <a:rPr lang="pt-BR" altLang="en-US" sz="200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sz="180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083" name="Content Placeholder 4">
            <a:extLst>
              <a:ext uri="{FF2B5EF4-FFF2-40B4-BE49-F238E27FC236}">
                <a16:creationId xmlns:a16="http://schemas.microsoft.com/office/drawing/2014/main" id="{7C67A2B8-CBFC-850A-6108-4B36DE2791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2188" y="3059113"/>
            <a:ext cx="7186612" cy="3530600"/>
          </a:xfrm>
        </p:spPr>
      </p:pic>
      <p:pic>
        <p:nvPicPr>
          <p:cNvPr id="46084" name="Picture 6">
            <a:extLst>
              <a:ext uri="{FF2B5EF4-FFF2-40B4-BE49-F238E27FC236}">
                <a16:creationId xmlns:a16="http://schemas.microsoft.com/office/drawing/2014/main" id="{4CAE7A0E-4E18-C708-3267-FCA6F784B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463" y="3228975"/>
            <a:ext cx="2446337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>
            <a:extLst>
              <a:ext uri="{FF2B5EF4-FFF2-40B4-BE49-F238E27FC236}">
                <a16:creationId xmlns:a16="http://schemas.microsoft.com/office/drawing/2014/main" id="{E3BE7CD2-C66B-67CE-5D78-7C2FD4840D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874713"/>
          </a:xfrm>
        </p:spPr>
        <p:txBody>
          <a:bodyPr/>
          <a:lstStyle/>
          <a:p>
            <a:pPr algn="ctr"/>
            <a:r>
              <a:rPr lang="en-US" altLang="en-US" sz="4000">
                <a:latin typeface="Arial" panose="020B0604020202020204" pitchFamily="34" charset="0"/>
                <a:cs typeface="Arial" panose="020B0604020202020204" pitchFamily="34" charset="0"/>
              </a:rPr>
              <a:t>Summary of polytope operators</a:t>
            </a:r>
          </a:p>
        </p:txBody>
      </p:sp>
      <p:sp>
        <p:nvSpPr>
          <p:cNvPr id="47107" name="Content Placeholder 6">
            <a:extLst>
              <a:ext uri="{FF2B5EF4-FFF2-40B4-BE49-F238E27FC236}">
                <a16:creationId xmlns:a16="http://schemas.microsoft.com/office/drawing/2014/main" id="{BE12ED73-C823-71D7-C088-731DD2884F2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7108" name="Picture 8">
            <a:extLst>
              <a:ext uri="{FF2B5EF4-FFF2-40B4-BE49-F238E27FC236}">
                <a16:creationId xmlns:a16="http://schemas.microsoft.com/office/drawing/2014/main" id="{71F12259-CA21-8400-6E1D-4123881EA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8" y="1385888"/>
            <a:ext cx="10279062" cy="510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5CE6CA-1B61-AC1E-5EAB-84E5F45BF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4575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b="1" kern="0" dirty="0">
                <a:ea typeface="Times New Roman" panose="02020603050405020304" pitchFamily="18" charset="0"/>
              </a:rPr>
              <a:t>Names and symbols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2D6310-5861-54E4-AFD1-143AD69B69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3700" y="1281113"/>
            <a:ext cx="5626100" cy="4895850"/>
          </a:xfrm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altLang="en-US" sz="2000" b="1">
                <a:latin typeface="Calibri Light" panose="020F0302020204030204" pitchFamily="34" charset="0"/>
                <a:cs typeface="Times New Roman" panose="02020603050405020304" pitchFamily="18" charset="0"/>
              </a:rPr>
              <a:t>Polytope names:</a:t>
            </a:r>
            <a:endParaRPr lang="en-US" altLang="en-US" sz="2000"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en-US" altLang="en-US" sz="2000" b="1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Join</a:t>
            </a:r>
            <a:endParaRPr lang="en-US" altLang="en-US" sz="2000">
              <a:latin typeface="Calibri Light" panose="020F03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07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altLang="en-US" sz="200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Point 	</a:t>
            </a:r>
            <a:r>
              <a:rPr lang="en-US" altLang="en-US" sz="2000" b="1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pyramid</a:t>
            </a:r>
            <a:r>
              <a:rPr lang="en-US" altLang="en-US" sz="200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altLang="en-US" sz="2000" b="1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altLang="en-US" sz="2000" b="1">
                <a:latin typeface="Calibri Light" panose="020F0302020204030204" pitchFamily="34" charset="0"/>
                <a:cs typeface="Times New Roman" panose="02020603050405020304" pitchFamily="18" charset="0"/>
              </a:rPr>
              <a:t>∨ ( )</a:t>
            </a:r>
            <a:endParaRPr lang="en-US" altLang="en-US" sz="2000">
              <a:latin typeface="Calibri Light" panose="020F03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07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altLang="en-US" sz="2000">
                <a:latin typeface="Calibri Light" panose="020F0302020204030204" pitchFamily="34" charset="0"/>
                <a:cs typeface="Times New Roman" panose="02020603050405020304" pitchFamily="18" charset="0"/>
              </a:rPr>
              <a:t>Segment 	</a:t>
            </a:r>
            <a:r>
              <a:rPr lang="en-US" altLang="en-US" sz="2000" b="1">
                <a:latin typeface="Calibri Light" panose="020F0302020204030204" pitchFamily="34" charset="0"/>
                <a:cs typeface="Times New Roman" panose="02020603050405020304" pitchFamily="18" charset="0"/>
              </a:rPr>
              <a:t>wedge</a:t>
            </a:r>
            <a:r>
              <a:rPr lang="en-US" altLang="en-US" sz="2000">
                <a:latin typeface="Calibri Light" panose="020F0302020204030204" pitchFamily="34" charset="0"/>
                <a:cs typeface="Times New Roman" panose="02020603050405020304" pitchFamily="18" charset="0"/>
              </a:rPr>
              <a:t>		</a:t>
            </a:r>
            <a:r>
              <a:rPr lang="en-US" altLang="en-US" sz="2000" b="1">
                <a:latin typeface="Calibri Light" panose="020F0302020204030204" pitchFamily="34" charset="0"/>
                <a:cs typeface="Times New Roman" panose="02020603050405020304" pitchFamily="18" charset="0"/>
              </a:rPr>
              <a:t>A ∨ { }</a:t>
            </a:r>
            <a:endParaRPr lang="en-US" altLang="en-US" sz="2000">
              <a:latin typeface="Calibri Light" panose="020F03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07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altLang="en-US" sz="2000">
                <a:latin typeface="Calibri Light" panose="020F0302020204030204" pitchFamily="34" charset="0"/>
                <a:cs typeface="Times New Roman" panose="02020603050405020304" pitchFamily="18" charset="0"/>
              </a:rPr>
              <a:t>Polygon+ 	</a:t>
            </a:r>
            <a:r>
              <a:rPr lang="en-US" altLang="en-US" sz="2000" b="1">
                <a:latin typeface="Calibri Light" panose="020F0302020204030204" pitchFamily="34" charset="0"/>
                <a:cs typeface="Times New Roman" panose="02020603050405020304" pitchFamily="18" charset="0"/>
              </a:rPr>
              <a:t>duo-wedge</a:t>
            </a:r>
            <a:r>
              <a:rPr lang="en-US" altLang="en-US" sz="2000">
                <a:latin typeface="Calibri Light" panose="020F0302020204030204" pitchFamily="34" charset="0"/>
                <a:cs typeface="Times New Roman" panose="02020603050405020304" pitchFamily="18" charset="0"/>
              </a:rPr>
              <a:t>	</a:t>
            </a:r>
            <a:r>
              <a:rPr lang="en-US" altLang="en-US" sz="2000" b="1">
                <a:latin typeface="Calibri Light" panose="020F0302020204030204" pitchFamily="34" charset="0"/>
                <a:cs typeface="Times New Roman" panose="02020603050405020304" pitchFamily="18" charset="0"/>
              </a:rPr>
              <a:t>A ∨ B</a:t>
            </a:r>
            <a:endParaRPr lang="en-US" altLang="en-US" sz="2000">
              <a:latin typeface="Calibri Light" panose="020F03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en-US" altLang="en-US" sz="2000" b="1">
                <a:latin typeface="Calibri Light" panose="020F0302020204030204" pitchFamily="34" charset="0"/>
                <a:cs typeface="Times New Roman" panose="02020603050405020304" pitchFamily="18" charset="0"/>
              </a:rPr>
              <a:t>Fusil</a:t>
            </a:r>
            <a:endParaRPr lang="en-US" altLang="en-US" sz="2000">
              <a:latin typeface="Calibri Light" panose="020F03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07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altLang="en-US" sz="2000">
                <a:latin typeface="Calibri Light" panose="020F0302020204030204" pitchFamily="34" charset="0"/>
                <a:cs typeface="Times New Roman" panose="02020603050405020304" pitchFamily="18" charset="0"/>
              </a:rPr>
              <a:t>Segment 	</a:t>
            </a:r>
            <a:r>
              <a:rPr lang="en-US" altLang="en-US" sz="2000" b="1">
                <a:latin typeface="Calibri Light" panose="020F0302020204030204" pitchFamily="34" charset="0"/>
                <a:cs typeface="Times New Roman" panose="02020603050405020304" pitchFamily="18" charset="0"/>
              </a:rPr>
              <a:t>fusil</a:t>
            </a:r>
            <a:r>
              <a:rPr lang="en-US" altLang="en-US" sz="2000">
                <a:latin typeface="Calibri Light" panose="020F0302020204030204" pitchFamily="34" charset="0"/>
                <a:cs typeface="Times New Roman" panose="02020603050405020304" pitchFamily="18" charset="0"/>
              </a:rPr>
              <a:t>		</a:t>
            </a:r>
            <a:r>
              <a:rPr lang="en-US" altLang="en-US" sz="2000" b="1">
                <a:latin typeface="Calibri Light" panose="020F0302020204030204" pitchFamily="34" charset="0"/>
                <a:cs typeface="Times New Roman" panose="02020603050405020304" pitchFamily="18" charset="0"/>
              </a:rPr>
              <a:t>A + { }</a:t>
            </a:r>
            <a:endParaRPr lang="en-US" altLang="en-US" sz="2000">
              <a:latin typeface="Calibri Light" panose="020F03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07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altLang="en-US" sz="2000">
                <a:latin typeface="Calibri Light" panose="020F0302020204030204" pitchFamily="34" charset="0"/>
                <a:cs typeface="Times New Roman" panose="02020603050405020304" pitchFamily="18" charset="0"/>
              </a:rPr>
              <a:t>Polygon+ 	</a:t>
            </a:r>
            <a:r>
              <a:rPr lang="en-US" altLang="en-US" sz="2000" b="1">
                <a:latin typeface="Calibri Light" panose="020F0302020204030204" pitchFamily="34" charset="0"/>
                <a:cs typeface="Times New Roman" panose="02020603050405020304" pitchFamily="18" charset="0"/>
              </a:rPr>
              <a:t>duo-fusil</a:t>
            </a:r>
            <a:r>
              <a:rPr lang="en-US" altLang="en-US" sz="2000">
                <a:latin typeface="Calibri Light" panose="020F0302020204030204" pitchFamily="34" charset="0"/>
                <a:cs typeface="Times New Roman" panose="02020603050405020304" pitchFamily="18" charset="0"/>
              </a:rPr>
              <a:t>	</a:t>
            </a:r>
            <a:r>
              <a:rPr lang="en-US" altLang="en-US" sz="2000" b="1">
                <a:latin typeface="Calibri Light" panose="020F0302020204030204" pitchFamily="34" charset="0"/>
                <a:cs typeface="Times New Roman" panose="02020603050405020304" pitchFamily="18" charset="0"/>
              </a:rPr>
              <a:t>A + B</a:t>
            </a:r>
            <a:endParaRPr lang="en-US" altLang="en-US" sz="2000">
              <a:latin typeface="Calibri Light" panose="020F03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en-US" altLang="en-US" sz="2000" b="1">
                <a:latin typeface="Calibri Light" panose="020F0302020204030204" pitchFamily="34" charset="0"/>
                <a:cs typeface="Times New Roman" panose="02020603050405020304" pitchFamily="18" charset="0"/>
              </a:rPr>
              <a:t>Prism</a:t>
            </a:r>
            <a:endParaRPr lang="en-US" altLang="en-US" sz="2000">
              <a:latin typeface="Calibri Light" panose="020F03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07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altLang="en-US" sz="2000">
                <a:latin typeface="Calibri Light" panose="020F0302020204030204" pitchFamily="34" charset="0"/>
                <a:cs typeface="Times New Roman" panose="02020603050405020304" pitchFamily="18" charset="0"/>
              </a:rPr>
              <a:t>Segment 	</a:t>
            </a:r>
            <a:r>
              <a:rPr lang="en-US" altLang="en-US" sz="2000" b="1">
                <a:latin typeface="Calibri Light" panose="020F0302020204030204" pitchFamily="34" charset="0"/>
                <a:cs typeface="Times New Roman" panose="02020603050405020304" pitchFamily="18" charset="0"/>
              </a:rPr>
              <a:t>prism</a:t>
            </a:r>
            <a:r>
              <a:rPr lang="en-US" altLang="en-US" sz="2000">
                <a:latin typeface="Calibri Light" panose="020F0302020204030204" pitchFamily="34" charset="0"/>
                <a:cs typeface="Times New Roman" panose="02020603050405020304" pitchFamily="18" charset="0"/>
              </a:rPr>
              <a:t>		</a:t>
            </a:r>
            <a:r>
              <a:rPr lang="en-US" altLang="en-US" sz="2000" b="1">
                <a:latin typeface="Calibri Light" panose="020F0302020204030204" pitchFamily="34" charset="0"/>
                <a:cs typeface="Times New Roman" panose="02020603050405020304" pitchFamily="18" charset="0"/>
              </a:rPr>
              <a:t>A × { }</a:t>
            </a:r>
            <a:endParaRPr lang="en-US" altLang="en-US" sz="2000">
              <a:latin typeface="Calibri Light" panose="020F03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07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altLang="en-US" sz="2000">
                <a:latin typeface="Calibri Light" panose="020F0302020204030204" pitchFamily="34" charset="0"/>
                <a:cs typeface="Times New Roman" panose="02020603050405020304" pitchFamily="18" charset="0"/>
              </a:rPr>
              <a:t>Polygon+ 	</a:t>
            </a:r>
            <a:r>
              <a:rPr lang="en-US" altLang="en-US" sz="2000" b="1">
                <a:latin typeface="Calibri Light" panose="020F0302020204030204" pitchFamily="34" charset="0"/>
                <a:cs typeface="Times New Roman" panose="02020603050405020304" pitchFamily="18" charset="0"/>
              </a:rPr>
              <a:t>duo-prism</a:t>
            </a:r>
            <a:r>
              <a:rPr lang="en-US" altLang="en-US" sz="2000">
                <a:latin typeface="Calibri Light" panose="020F0302020204030204" pitchFamily="34" charset="0"/>
                <a:cs typeface="Times New Roman" panose="02020603050405020304" pitchFamily="18" charset="0"/>
              </a:rPr>
              <a:t>	</a:t>
            </a:r>
            <a:r>
              <a:rPr lang="en-US" altLang="en-US" sz="2000" b="1">
                <a:latin typeface="Calibri Light" panose="020F0302020204030204" pitchFamily="34" charset="0"/>
                <a:cs typeface="Times New Roman" panose="02020603050405020304" pitchFamily="18" charset="0"/>
              </a:rPr>
              <a:t>A × B</a:t>
            </a:r>
            <a:endParaRPr lang="en-US" altLang="en-US" sz="2000">
              <a:latin typeface="Calibri Light" panose="020F03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en-US" altLang="en-US" sz="2000" b="1">
                <a:latin typeface="Calibri Light" panose="020F0302020204030204" pitchFamily="34" charset="0"/>
                <a:cs typeface="Times New Roman" panose="02020603050405020304" pitchFamily="18" charset="0"/>
              </a:rPr>
              <a:t>Meet</a:t>
            </a:r>
            <a:endParaRPr lang="en-US" altLang="en-US" sz="2000">
              <a:latin typeface="Calibri Light" panose="020F03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07000"/>
              </a:lnSpc>
              <a:spcBef>
                <a:spcPct val="0"/>
              </a:spcBef>
              <a:buFont typeface="Courier New" panose="02070309020205020404" pitchFamily="49" charset="0"/>
              <a:buChar char="o"/>
            </a:pPr>
            <a:r>
              <a:rPr lang="en-US" altLang="en-US" sz="2000">
                <a:latin typeface="Calibri Light" panose="020F0302020204030204" pitchFamily="34" charset="0"/>
                <a:cs typeface="Times New Roman" panose="02020603050405020304" pitchFamily="18" charset="0"/>
              </a:rPr>
              <a:t>Segment 	</a:t>
            </a:r>
            <a:r>
              <a:rPr lang="en-US" altLang="en-US" sz="2000" b="1">
                <a:latin typeface="Calibri Light" panose="020F0302020204030204" pitchFamily="34" charset="0"/>
                <a:cs typeface="Times New Roman" panose="02020603050405020304" pitchFamily="18" charset="0"/>
              </a:rPr>
              <a:t>meet</a:t>
            </a:r>
            <a:r>
              <a:rPr lang="en-US" altLang="en-US" sz="2000">
                <a:latin typeface="Calibri Light" panose="020F0302020204030204" pitchFamily="34" charset="0"/>
                <a:cs typeface="Times New Roman" panose="02020603050405020304" pitchFamily="18" charset="0"/>
              </a:rPr>
              <a:t>		</a:t>
            </a:r>
            <a:r>
              <a:rPr lang="en-US" altLang="en-US" sz="2000" b="1">
                <a:latin typeface="Calibri Light" panose="020F0302020204030204" pitchFamily="34" charset="0"/>
                <a:cs typeface="Times New Roman" panose="02020603050405020304" pitchFamily="18" charset="0"/>
              </a:rPr>
              <a:t>A ∧ { }</a:t>
            </a:r>
            <a:endParaRPr lang="en-US" altLang="en-US" sz="2000">
              <a:latin typeface="Calibri Light" panose="020F03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altLang="en-US" sz="2000">
                <a:latin typeface="Calibri Light" panose="020F0302020204030204" pitchFamily="34" charset="0"/>
                <a:cs typeface="Times New Roman" panose="02020603050405020304" pitchFamily="18" charset="0"/>
              </a:rPr>
              <a:t>Polygon+	</a:t>
            </a:r>
            <a:r>
              <a:rPr lang="en-US" altLang="en-US" sz="2000" b="1">
                <a:latin typeface="Calibri Light" panose="020F0302020204030204" pitchFamily="34" charset="0"/>
                <a:cs typeface="Times New Roman" panose="02020603050405020304" pitchFamily="18" charset="0"/>
              </a:rPr>
              <a:t>duo-meet</a:t>
            </a:r>
            <a:r>
              <a:rPr lang="en-US" altLang="en-US" sz="2000">
                <a:latin typeface="Calibri Light" panose="020F0302020204030204" pitchFamily="34" charset="0"/>
                <a:cs typeface="Times New Roman" panose="02020603050405020304" pitchFamily="18" charset="0"/>
              </a:rPr>
              <a:t>	</a:t>
            </a:r>
            <a:r>
              <a:rPr lang="en-US" altLang="en-US" sz="2000" b="1">
                <a:latin typeface="Calibri Light" panose="020F0302020204030204" pitchFamily="34" charset="0"/>
                <a:cs typeface="Times New Roman" panose="02020603050405020304" pitchFamily="18" charset="0"/>
              </a:rPr>
              <a:t>A ∧ B</a:t>
            </a:r>
            <a:endParaRPr lang="en-US" altLang="en-US" sz="2000">
              <a:latin typeface="Calibri Light" panose="020F03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sz="2000">
              <a:latin typeface="Calibri Light" panose="020F030202020403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D9C896-4504-4757-EC45-1C0BDAAFC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32450" y="1409700"/>
            <a:ext cx="6165850" cy="5083175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product tuples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(Latin prefixes as </a:t>
            </a:r>
            <a:r>
              <a:rPr lang="en-US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-tuples)</a:t>
            </a:r>
            <a:endParaRPr lang="en-US" altLang="en-US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Double		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duo-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{wedge, fusil, prism, meet}</a:t>
            </a:r>
            <a:endParaRPr lang="en-US" altLang="en-US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Triple		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tri-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{wedge, fusil, prism, meet}</a:t>
            </a:r>
            <a:endParaRPr lang="en-US" altLang="en-US" sz="1800" dirty="0">
              <a:cs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Quadruple	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quadri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	{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wedge, fusil, prism, meet}</a:t>
            </a:r>
            <a:endParaRPr lang="en-US" altLang="en-US" sz="1800" dirty="0">
              <a:cs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Quintuple	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quinti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{wedge, fusil, prism, meet}</a:t>
            </a:r>
            <a:endParaRPr lang="en-US" altLang="en-US" sz="1800" dirty="0">
              <a:cs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Sextuple		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sexti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{wedge, fusil, prism, meet}</a:t>
            </a:r>
            <a:endParaRPr lang="en-US" altLang="en-US" sz="1800" dirty="0">
              <a:cs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Septuple		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septi-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{wedge, fusil, prism, meet}</a:t>
            </a:r>
            <a:endParaRPr lang="en-US" altLang="en-US" sz="1800" dirty="0">
              <a:cs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Octuple		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octi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{wedge, fusil, prism, meet}</a:t>
            </a:r>
            <a:endParaRPr lang="en-US" altLang="en-US" sz="1800" dirty="0">
              <a:cs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-tuple		</a:t>
            </a:r>
            <a:r>
              <a:rPr lang="en-US" alt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{wedge, fusil, prism, meet}</a:t>
            </a:r>
            <a:endParaRPr lang="en-US" altLang="en-US" sz="1800" dirty="0">
              <a:cs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Recursive power notations:</a:t>
            </a:r>
            <a:endParaRPr lang="en-US" altLang="en-US" sz="1800" dirty="0">
              <a:cs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Join	</a:t>
            </a:r>
            <a:r>
              <a:rPr lang="en-US" alt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>
                <a:latin typeface="Cambria Math" panose="02040503050406030204" pitchFamily="18" charset="0"/>
                <a:cs typeface="Times New Roman" panose="02020603050405020304" pitchFamily="18" charset="0"/>
              </a:rPr>
              <a:t>⋅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endParaRPr lang="en-US" altLang="en-US" sz="1800" dirty="0">
              <a:cs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Fusil	</a:t>
            </a:r>
            <a:r>
              <a:rPr lang="en-US" alt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1800" dirty="0">
              <a:cs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Bef>
                <a:spcPct val="0"/>
              </a:spcBef>
              <a:buFont typeface="Symbol" panose="05050102010706020507" pitchFamily="18" charset="2"/>
              <a:buChar char=""/>
            </a:pP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Prism	A</a:t>
            </a:r>
            <a:r>
              <a:rPr lang="en-US" altLang="en-US" sz="18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altLang="en-US" sz="1800" dirty="0">
              <a:cs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Meet	A</a:t>
            </a:r>
            <a:r>
              <a:rPr lang="en-US" altLang="en-US" sz="1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18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1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1800" dirty="0"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9D7F93C2-BB14-7D81-8CEE-313BD42F77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Triple prisms and meets (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3-torus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{4}×{4}×{4} = {4}</a:t>
            </a:r>
            <a:r>
              <a:rPr lang="en-US" altLang="en-US" sz="3200" baseline="30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n-US" sz="3200">
                <a:latin typeface="Arial" panose="020B0604020202020204" pitchFamily="34" charset="0"/>
                <a:cs typeface="Arial" panose="020B0604020202020204" pitchFamily="34" charset="0"/>
              </a:rPr>
              <a:t> and {4}∧{4}∧{4}  ={4}</a:t>
            </a:r>
            <a:r>
              <a:rPr lang="en-US" altLang="en-US" sz="3200" baseline="30000">
                <a:latin typeface="Arial" panose="020B0604020202020204" pitchFamily="34" charset="0"/>
                <a:cs typeface="Arial" panose="020B0604020202020204" pitchFamily="34" charset="0"/>
              </a:rPr>
              <a:t>(3)</a:t>
            </a:r>
          </a:p>
        </p:txBody>
      </p:sp>
      <p:pic>
        <p:nvPicPr>
          <p:cNvPr id="49155" name="Picture 9">
            <a:extLst>
              <a:ext uri="{FF2B5EF4-FFF2-40B4-BE49-F238E27FC236}">
                <a16:creationId xmlns:a16="http://schemas.microsoft.com/office/drawing/2014/main" id="{046E7942-7CC0-69C8-9591-249A6F2AF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1831975"/>
            <a:ext cx="10477500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>
            <a:extLst>
              <a:ext uri="{FF2B5EF4-FFF2-40B4-BE49-F238E27FC236}">
                <a16:creationId xmlns:a16="http://schemas.microsoft.com/office/drawing/2014/main" id="{6F2E7FF5-8EED-01ED-0A9D-A30CED36E0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198563"/>
          </a:xfrm>
        </p:spPr>
        <p:txBody>
          <a:bodyPr/>
          <a:lstStyle/>
          <a:p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          Cuboctahedron-pentagon prism</a:t>
            </a:r>
            <a:b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5-dimensional prism</a:t>
            </a:r>
            <a:endParaRPr lang="en-US" alt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179" name="Picture 16">
            <a:extLst>
              <a:ext uri="{FF2B5EF4-FFF2-40B4-BE49-F238E27FC236}">
                <a16:creationId xmlns:a16="http://schemas.microsoft.com/office/drawing/2014/main" id="{50C605BE-549D-BAC9-009E-B7FD049ED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1563688"/>
            <a:ext cx="10694987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5445B70E-44DD-5633-2A03-FEB1F98F59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>
                <a:latin typeface="Arial" panose="020B0604020202020204" pitchFamily="34" charset="0"/>
                <a:cs typeface="Arial" panose="020B0604020202020204" pitchFamily="34" charset="0"/>
              </a:rPr>
              <a:t>            Cuboctahedron-pentagon meet</a:t>
            </a:r>
            <a:b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Skew 4-polytope in 5-dimensions</a:t>
            </a:r>
            <a:endParaRPr lang="en-US" alt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03" name="Picture 18">
            <a:extLst>
              <a:ext uri="{FF2B5EF4-FFF2-40B4-BE49-F238E27FC236}">
                <a16:creationId xmlns:a16="http://schemas.microsoft.com/office/drawing/2014/main" id="{036E9AD2-DFD8-EAD5-A5A3-573591711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1427163"/>
            <a:ext cx="9383713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A5C77152-4D7F-94E8-262E-FE521186F7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0738" y="239713"/>
            <a:ext cx="10515600" cy="2435225"/>
          </a:xfrm>
        </p:spPr>
        <p:txBody>
          <a:bodyPr/>
          <a:lstStyle/>
          <a:p>
            <a:pPr algn="ctr"/>
            <a:r>
              <a:rPr lang="en-US" altLang="en-US" b="1"/>
              <a:t>1978 Christmas book</a:t>
            </a:r>
            <a:br>
              <a:rPr lang="en-US" altLang="en-US" sz="3200"/>
            </a:br>
            <a:r>
              <a:rPr lang="en-US" altLang="en-US" sz="3200" b="1"/>
              <a:t>Rudy Rucker (1946) and </a:t>
            </a:r>
            <a:r>
              <a:rPr lang="en-US" altLang="en-US" sz="3200">
                <a:solidFill>
                  <a:srgbClr val="202122"/>
                </a:solidFill>
              </a:rPr>
              <a:t>Edwin Abbott (1808-1882) </a:t>
            </a:r>
            <a:br>
              <a:rPr lang="en-US" altLang="en-US" sz="3200"/>
            </a:br>
            <a:r>
              <a:rPr lang="en-US" altLang="en-US" sz="3200"/>
              <a:t>(1977) </a:t>
            </a:r>
            <a:r>
              <a:rPr lang="en-US" altLang="en-US" sz="3200" b="1" i="1"/>
              <a:t>Geometry, Relativity and the Fourth Dimension</a:t>
            </a:r>
            <a:br>
              <a:rPr lang="en-US" altLang="en-US" sz="3200" b="1" i="1"/>
            </a:br>
            <a:r>
              <a:rPr lang="en-US" altLang="en-US" sz="3200" b="1" i="1"/>
              <a:t>based on </a:t>
            </a:r>
            <a:r>
              <a:rPr lang="en-US" altLang="en-US" sz="3200">
                <a:solidFill>
                  <a:srgbClr val="202122"/>
                </a:solidFill>
              </a:rPr>
              <a:t>(1884) </a:t>
            </a:r>
            <a:r>
              <a:rPr lang="en-US" altLang="en-US" sz="3200" b="1" i="1">
                <a:solidFill>
                  <a:srgbClr val="202122"/>
                </a:solidFill>
                <a:hlinkClick r:id="rId2"/>
              </a:rPr>
              <a:t>Flatland</a:t>
            </a:r>
            <a:r>
              <a:rPr lang="en-US" altLang="en-US" sz="3200" b="1" i="1">
                <a:solidFill>
                  <a:srgbClr val="202122"/>
                </a:solidFill>
              </a:rPr>
              <a:t>: A Romance of Many Dimensions</a:t>
            </a:r>
            <a:endParaRPr lang="en-US" altLang="en-US" sz="3200"/>
          </a:p>
        </p:txBody>
      </p:sp>
      <p:pic>
        <p:nvPicPr>
          <p:cNvPr id="15363" name="Content Placeholder 4">
            <a:extLst>
              <a:ext uri="{FF2B5EF4-FFF2-40B4-BE49-F238E27FC236}">
                <a16:creationId xmlns:a16="http://schemas.microsoft.com/office/drawing/2014/main" id="{B66F6691-9247-7A9F-17F4-3C88C8EF58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6163" y="2674938"/>
            <a:ext cx="2682875" cy="3594100"/>
          </a:xfrm>
        </p:spPr>
      </p:pic>
      <p:pic>
        <p:nvPicPr>
          <p:cNvPr id="15364" name="Picture 2" descr="No photo description available.">
            <a:extLst>
              <a:ext uri="{FF2B5EF4-FFF2-40B4-BE49-F238E27FC236}">
                <a16:creationId xmlns:a16="http://schemas.microsoft.com/office/drawing/2014/main" id="{A76D2A3C-4969-EF27-DCF8-3B143CE78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100" y="2674938"/>
            <a:ext cx="2300288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" descr="Flatland: A Romance of Many Dimensions: Abbott, Edwin Abbott:  9781617430091: Amazon.com: Books">
            <a:extLst>
              <a:ext uri="{FF2B5EF4-FFF2-40B4-BE49-F238E27FC236}">
                <a16:creationId xmlns:a16="http://schemas.microsoft.com/office/drawing/2014/main" id="{DB79D87A-D70C-6EEC-EAFE-FB6CE23E8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2644775"/>
            <a:ext cx="2298700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>
            <a:extLst>
              <a:ext uri="{FF2B5EF4-FFF2-40B4-BE49-F238E27FC236}">
                <a16:creationId xmlns:a16="http://schemas.microsoft.com/office/drawing/2014/main" id="{4AAC6D9C-43C0-4E88-4C41-4EDE756B2F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1450638" cy="1690688"/>
          </a:xfrm>
        </p:spPr>
        <p:txBody>
          <a:bodyPr/>
          <a:lstStyle/>
          <a:p>
            <a:pPr algn="ctr"/>
            <a:r>
              <a:rPr lang="en-US" altLang="en-US" b="1" dirty="0"/>
              <a:t>Conclusion</a:t>
            </a:r>
            <a:br>
              <a:rPr lang="en-US" altLang="en-US" b="1" dirty="0"/>
            </a:br>
            <a:r>
              <a:rPr lang="en-US" altLang="en-US" b="1" dirty="0"/>
              <a:t>Polygons, polyhedra, polytopes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16611-6024-17C5-5F30-042EB44BD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9877"/>
            <a:ext cx="10210800" cy="5170636"/>
          </a:xfrm>
        </p:spPr>
        <p:txBody>
          <a:bodyPr rtlCol="0">
            <a:normAutofit fontScale="92500" lnSpcReduction="2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dirty="0"/>
              <a:t>A kid’s intuitive playground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Solid geometry you can build!                                </a:t>
            </a:r>
            <a:r>
              <a:rPr lang="en-US" dirty="0">
                <a:hlinkClick r:id="rId2"/>
              </a:rPr>
              <a:t>Galileo Galilei</a:t>
            </a:r>
            <a:endParaRPr lang="en-US" dirty="0"/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Elements you can counts!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Patterns to discover!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br>
              <a:rPr lang="en-US" dirty="0"/>
            </a:br>
            <a:r>
              <a:rPr lang="en-US" dirty="0"/>
              <a:t>A doorway to: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Discrete geometry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Symmetry and Coxeter groups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Topology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Combinatorics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Abstract geometry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Group theory</a:t>
            </a:r>
          </a:p>
        </p:txBody>
      </p:sp>
      <p:pic>
        <p:nvPicPr>
          <p:cNvPr id="52228" name="Picture 14">
            <a:extLst>
              <a:ext uri="{FF2B5EF4-FFF2-40B4-BE49-F238E27FC236}">
                <a16:creationId xmlns:a16="http://schemas.microsoft.com/office/drawing/2014/main" id="{D2DF20D2-6891-B7CE-30B1-01F9D9F02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763" y="2208213"/>
            <a:ext cx="6624637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E729A-B0A0-2BDB-08BE-E9992CEE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6238"/>
            <a:ext cx="10758488" cy="1819275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800" b="1" dirty="0">
                <a:latin typeface="+mn-lt"/>
              </a:rPr>
              <a:t>1980 Cosmos </a:t>
            </a:r>
            <a:r>
              <a:rPr lang="en-US" sz="3600" dirty="0">
                <a:latin typeface="+mn-lt"/>
              </a:rPr>
              <a:t>(</a:t>
            </a:r>
            <a:r>
              <a:rPr lang="en-US" sz="3600" dirty="0">
                <a:latin typeface="+mn-lt"/>
                <a:hlinkClick r:id="rId2"/>
              </a:rPr>
              <a:t>Episode 10</a:t>
            </a:r>
            <a:r>
              <a:rPr lang="en-US" sz="3600" dirty="0">
                <a:latin typeface="+mn-lt"/>
              </a:rPr>
              <a:t>: </a:t>
            </a:r>
            <a:r>
              <a:rPr lang="en-US" sz="3600" dirty="0">
                <a:solidFill>
                  <a:srgbClr val="202122"/>
                </a:solidFill>
                <a:latin typeface="+mn-lt"/>
                <a:hlinkClick r:id="rId3"/>
              </a:rPr>
              <a:t>The Edge of Forever</a:t>
            </a:r>
            <a:r>
              <a:rPr lang="en-US" sz="3600" dirty="0">
                <a:solidFill>
                  <a:srgbClr val="202122"/>
                </a:solidFill>
                <a:latin typeface="+mn-lt"/>
              </a:rPr>
              <a:t>)</a:t>
            </a:r>
            <a:br>
              <a:rPr lang="en-US" sz="4800" b="1" dirty="0">
                <a:latin typeface="+mn-lt"/>
              </a:rPr>
            </a:br>
            <a:r>
              <a:rPr lang="en-US" sz="4800" dirty="0">
                <a:latin typeface="+mn-lt"/>
              </a:rPr>
              <a:t>Lower and higher dimensions</a:t>
            </a:r>
            <a:br>
              <a:rPr lang="en-US" sz="4800" dirty="0">
                <a:latin typeface="+mn-lt"/>
              </a:rPr>
            </a:br>
            <a:r>
              <a:rPr lang="en-US" sz="4800" dirty="0">
                <a:latin typeface="+mn-lt"/>
              </a:rPr>
              <a:t>More flatland and shadows of 4</a:t>
            </a:r>
            <a:r>
              <a:rPr lang="en-US" sz="4800" baseline="30000" dirty="0">
                <a:latin typeface="+mn-lt"/>
              </a:rPr>
              <a:t>th</a:t>
            </a:r>
            <a:r>
              <a:rPr lang="en-US" sz="4800" dirty="0">
                <a:latin typeface="+mn-lt"/>
              </a:rPr>
              <a:t> dimension</a:t>
            </a:r>
          </a:p>
        </p:txBody>
      </p:sp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E9503558-A3DA-56C2-16EC-412F36BA95C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/>
              <a:t> </a:t>
            </a:r>
          </a:p>
        </p:txBody>
      </p:sp>
      <p:pic>
        <p:nvPicPr>
          <p:cNvPr id="16388" name="Picture 6">
            <a:extLst>
              <a:ext uri="{FF2B5EF4-FFF2-40B4-BE49-F238E27FC236}">
                <a16:creationId xmlns:a16="http://schemas.microsoft.com/office/drawing/2014/main" id="{51165D29-EACE-A5F0-4CA4-3D79023E2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195513"/>
            <a:ext cx="5102225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2">
            <a:extLst>
              <a:ext uri="{FF2B5EF4-FFF2-40B4-BE49-F238E27FC236}">
                <a16:creationId xmlns:a16="http://schemas.microsoft.com/office/drawing/2014/main" id="{007DAE78-59F9-94CE-AF54-33CA9F9AC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2195513"/>
            <a:ext cx="5897562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3260C5E4-A34B-2C92-870C-351337EAE9B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58813" y="298450"/>
            <a:ext cx="7673975" cy="2894013"/>
          </a:xfrm>
        </p:spPr>
        <p:txBody>
          <a:bodyPr/>
          <a:lstStyle/>
          <a:p>
            <a:r>
              <a:rPr lang="en-US" altLang="en-US" b="1" dirty="0"/>
              <a:t>Computer Animation</a:t>
            </a:r>
            <a:br>
              <a:rPr lang="en-US" altLang="en-US" b="1" dirty="0"/>
            </a:br>
            <a:r>
              <a:rPr lang="en-US" altLang="en-US" sz="4000" b="1" dirty="0"/>
              <a:t>1984: 10</a:t>
            </a:r>
            <a:r>
              <a:rPr lang="en-US" altLang="en-US" sz="4000" b="1" baseline="30000" dirty="0"/>
              <a:t>th</a:t>
            </a:r>
            <a:r>
              <a:rPr lang="en-US" altLang="en-US" sz="4000" b="1" dirty="0"/>
              <a:t> grade geometry class</a:t>
            </a:r>
            <a:br>
              <a:rPr lang="en-US" altLang="en-US" sz="4000" b="1" dirty="0"/>
            </a:br>
            <a:r>
              <a:rPr lang="en-US" altLang="en-US" sz="4000" b="1" dirty="0"/>
              <a:t>Apple II+ BASIC &amp; assembly</a:t>
            </a:r>
            <a:br>
              <a:rPr lang="en-US" altLang="en-US" sz="4000" b="1" dirty="0"/>
            </a:br>
            <a:r>
              <a:rPr lang="en-US" altLang="en-US" sz="3600" dirty="0"/>
              <a:t>Dodecahedron as 4 pentagons!</a:t>
            </a:r>
          </a:p>
        </p:txBody>
      </p:sp>
      <p:pic>
        <p:nvPicPr>
          <p:cNvPr id="17411" name="Picture 6">
            <a:extLst>
              <a:ext uri="{FF2B5EF4-FFF2-40B4-BE49-F238E27FC236}">
                <a16:creationId xmlns:a16="http://schemas.microsoft.com/office/drawing/2014/main" id="{E4F26AE2-03AD-DAD3-0825-7B9B46E3A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788" y="3375025"/>
            <a:ext cx="2982912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12">
            <a:extLst>
              <a:ext uri="{FF2B5EF4-FFF2-40B4-BE49-F238E27FC236}">
                <a16:creationId xmlns:a16="http://schemas.microsoft.com/office/drawing/2014/main" id="{D0AB12F8-F1F3-0953-AC0F-DEC1150E2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75" y="649288"/>
            <a:ext cx="2727325" cy="272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6">
            <a:extLst>
              <a:ext uri="{FF2B5EF4-FFF2-40B4-BE49-F238E27FC236}">
                <a16:creationId xmlns:a16="http://schemas.microsoft.com/office/drawing/2014/main" id="{23FBA98B-5800-99E9-59E0-8AA45EC8D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3429000"/>
            <a:ext cx="7756525" cy="272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FB2DB660-265F-1FB2-8CC5-967467C75CF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98575" y="358775"/>
            <a:ext cx="9369425" cy="1803400"/>
          </a:xfrm>
        </p:spPr>
        <p:txBody>
          <a:bodyPr/>
          <a:lstStyle/>
          <a:p>
            <a:r>
              <a:rPr lang="en-US" altLang="en-US" sz="4400" b="1"/>
              <a:t>1986 High School wheel-throwing</a:t>
            </a:r>
            <a:br>
              <a:rPr lang="en-US" altLang="en-US" sz="4400" b="1"/>
            </a:br>
            <a:r>
              <a:rPr lang="en-US" altLang="en-US" sz="4400" b="1"/>
              <a:t>1990 College ceramics – hand-building</a:t>
            </a:r>
            <a:br>
              <a:rPr lang="en-US" altLang="en-US" sz="3200"/>
            </a:br>
            <a:r>
              <a:rPr lang="en-US" altLang="en-US" sz="3200"/>
              <a:t>Dodecahedra and more – solids and pinched slab</a:t>
            </a:r>
            <a:endParaRPr lang="en-US" altLang="en-US" sz="4400" b="1"/>
          </a:p>
        </p:txBody>
      </p:sp>
      <p:pic>
        <p:nvPicPr>
          <p:cNvPr id="18435" name="Picture 6">
            <a:extLst>
              <a:ext uri="{FF2B5EF4-FFF2-40B4-BE49-F238E27FC236}">
                <a16:creationId xmlns:a16="http://schemas.microsoft.com/office/drawing/2014/main" id="{F8780211-51A1-A083-4F3C-9589771C6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73300"/>
            <a:ext cx="4295775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0">
            <a:extLst>
              <a:ext uri="{FF2B5EF4-FFF2-40B4-BE49-F238E27FC236}">
                <a16:creationId xmlns:a16="http://schemas.microsoft.com/office/drawing/2014/main" id="{568E8FDD-23C9-5F5F-71F3-1A04353FB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63" y="2354263"/>
            <a:ext cx="4867275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66C77-3CC0-2282-E962-FEDE90151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5300"/>
            <a:ext cx="10515600" cy="21907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1990 Saint Cloud Mathematics conference</a:t>
            </a:r>
            <a:br>
              <a:rPr lang="en-US" dirty="0"/>
            </a:br>
            <a:r>
              <a:rPr lang="en-US" dirty="0"/>
              <a:t>I met Father </a:t>
            </a:r>
            <a:r>
              <a:rPr lang="en-US" b="1" dirty="0">
                <a:hlinkClick r:id="rId2"/>
              </a:rPr>
              <a:t>Magnus J. Wenninger</a:t>
            </a:r>
            <a:r>
              <a:rPr lang="en-US" dirty="0"/>
              <a:t> 1919-2017</a:t>
            </a:r>
            <a:br>
              <a:rPr lang="en-US" dirty="0"/>
            </a:br>
            <a:br>
              <a:rPr lang="en-US" sz="2700" b="1" dirty="0"/>
            </a:br>
            <a:r>
              <a:rPr lang="en-US" sz="2200" dirty="0">
                <a:hlinkClick r:id="rId3"/>
              </a:rPr>
              <a:t>Monk of Saint John's Abbey</a:t>
            </a:r>
            <a:r>
              <a:rPr lang="en-US" sz="2200" dirty="0"/>
              <a:t> Collegeville, Minnesota (1945)</a:t>
            </a:r>
            <a:br>
              <a:rPr lang="en-US" sz="2200" dirty="0"/>
            </a:br>
            <a:r>
              <a:rPr lang="en-US" sz="2200" dirty="0"/>
              <a:t>Mathematics teacher at Saint Augustine’s College from 1946 to 1971</a:t>
            </a:r>
            <a:br>
              <a:rPr lang="en-US" dirty="0"/>
            </a:br>
            <a:r>
              <a:rPr lang="en-US" sz="2200" b="1" dirty="0">
                <a:hlinkClick r:id="rId4"/>
              </a:rPr>
              <a:t>Polyhedron Models</a:t>
            </a:r>
            <a:r>
              <a:rPr lang="en-US" sz="2200" b="1" dirty="0"/>
              <a:t> (1974) – 75 uniform star polyhedra, named by Norman Johnson</a:t>
            </a:r>
            <a:endParaRPr lang="en-US" sz="2200" dirty="0"/>
          </a:p>
        </p:txBody>
      </p:sp>
      <p:pic>
        <p:nvPicPr>
          <p:cNvPr id="19459" name="Content Placeholder 4">
            <a:extLst>
              <a:ext uri="{FF2B5EF4-FFF2-40B4-BE49-F238E27FC236}">
                <a16:creationId xmlns:a16="http://schemas.microsoft.com/office/drawing/2014/main" id="{684FE776-CD96-5BE4-E8E9-917DD735B6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5563" y="2830513"/>
            <a:ext cx="5608637" cy="3724275"/>
          </a:xfrm>
        </p:spPr>
      </p:pic>
      <p:pic>
        <p:nvPicPr>
          <p:cNvPr id="19460" name="Picture 6">
            <a:extLst>
              <a:ext uri="{FF2B5EF4-FFF2-40B4-BE49-F238E27FC236}">
                <a16:creationId xmlns:a16="http://schemas.microsoft.com/office/drawing/2014/main" id="{FAA1C8B8-AAE2-7BD2-44AF-2B81ACBDE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638" y="2686050"/>
            <a:ext cx="3044825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5D9E4-C03F-BD77-4758-65D6E8BB27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2250"/>
            <a:ext cx="9144000" cy="27178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>
                <a:hlinkClick r:id="rId2"/>
              </a:rPr>
              <a:t>Geometry Center</a:t>
            </a:r>
            <a:br>
              <a:rPr lang="en-US" b="1" dirty="0"/>
            </a:br>
            <a:r>
              <a:rPr lang="en-US" sz="4400" dirty="0"/>
              <a:t>University of Minnesota (~1990-1998)</a:t>
            </a:r>
            <a:br>
              <a:rPr lang="en-US" sz="3600" dirty="0"/>
            </a:br>
            <a:r>
              <a:rPr lang="en-US" sz="3600" dirty="0"/>
              <a:t>June 1991 two-week class (HS, undergrads, teachers!)</a:t>
            </a:r>
            <a:br>
              <a:rPr lang="en-US" sz="3600" dirty="0"/>
            </a:br>
            <a:r>
              <a:rPr lang="en-US" sz="3600" dirty="0">
                <a:hlinkClick r:id="rId3"/>
              </a:rPr>
              <a:t>Geometry and the Imagination</a:t>
            </a:r>
            <a:br>
              <a:rPr lang="en-US" sz="3600" dirty="0"/>
            </a:br>
            <a:r>
              <a:rPr lang="en-US" sz="2700" dirty="0">
                <a:hlinkClick r:id="rId4"/>
              </a:rPr>
              <a:t>John H Conway</a:t>
            </a:r>
            <a:r>
              <a:rPr lang="en-US" sz="2700" dirty="0"/>
              <a:t>, </a:t>
            </a:r>
            <a:r>
              <a:rPr lang="en-US" sz="2700" dirty="0">
                <a:hlinkClick r:id="rId5"/>
              </a:rPr>
              <a:t>Peter Doyle</a:t>
            </a:r>
            <a:r>
              <a:rPr lang="en-US" sz="2700" dirty="0"/>
              <a:t>, </a:t>
            </a:r>
            <a:r>
              <a:rPr lang="en-US" sz="2700" dirty="0">
                <a:hlinkClick r:id="rId6"/>
              </a:rPr>
              <a:t>Jane Gilman</a:t>
            </a:r>
            <a:r>
              <a:rPr lang="en-US" sz="2700" dirty="0"/>
              <a:t>, and </a:t>
            </a:r>
            <a:r>
              <a:rPr lang="en-US" sz="2700" dirty="0">
                <a:hlinkClick r:id="rId7"/>
              </a:rPr>
              <a:t>Bill Thurston</a:t>
            </a:r>
            <a:endParaRPr lang="en-US" sz="3100" dirty="0"/>
          </a:p>
        </p:txBody>
      </p:sp>
      <p:pic>
        <p:nvPicPr>
          <p:cNvPr id="20483" name="Picture 4">
            <a:extLst>
              <a:ext uri="{FF2B5EF4-FFF2-40B4-BE49-F238E27FC236}">
                <a16:creationId xmlns:a16="http://schemas.microsoft.com/office/drawing/2014/main" id="{D2E9994F-BB82-F22D-76F3-7AF73497E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8" y="3016250"/>
            <a:ext cx="9852025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3059</TotalTime>
  <Words>2644</Words>
  <Application>Microsoft Office PowerPoint</Application>
  <PresentationFormat>Widescreen</PresentationFormat>
  <Paragraphs>168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</vt:lpstr>
      <vt:lpstr>Calibri</vt:lpstr>
      <vt:lpstr>Calibri Light</vt:lpstr>
      <vt:lpstr>Cambria Math</vt:lpstr>
      <vt:lpstr>Courier New</vt:lpstr>
      <vt:lpstr>Moderat</vt:lpstr>
      <vt:lpstr>Symbol</vt:lpstr>
      <vt:lpstr>Times New Roman</vt:lpstr>
      <vt:lpstr>Office Theme</vt:lpstr>
      <vt:lpstr>Four polytope products: Join, Fusil, Prism and Meet</vt:lpstr>
      <vt:lpstr>Paper in peer review (feedback welcome! – tomruen@gmail.com)</vt:lpstr>
      <vt:lpstr>My story: Fudging pentagons 1975: Elementary school playground Ice puddle polygons - Mystical pentagon!</vt:lpstr>
      <vt:lpstr>1978 Christmas book Rudy Rucker (1946) and Edwin Abbott (1808-1882)  (1977) Geometry, Relativity and the Fourth Dimension based on (1884) Flatland: A Romance of Many Dimensions</vt:lpstr>
      <vt:lpstr>1980 Cosmos (Episode 10: The Edge of Forever) Lower and higher dimensions More flatland and shadows of 4th dimension</vt:lpstr>
      <vt:lpstr>Computer Animation 1984: 10th grade geometry class Apple II+ BASIC &amp; assembly Dodecahedron as 4 pentagons!</vt:lpstr>
      <vt:lpstr>1986 High School wheel-throwing 1990 College ceramics – hand-building Dodecahedra and more – solids and pinched slab</vt:lpstr>
      <vt:lpstr>1990 Saint Cloud Mathematics conference I met Father Magnus J. Wenninger 1919-2017  Monk of Saint John's Abbey Collegeville, Minnesota (1945) Mathematics teacher at Saint Augustine’s College from 1946 to 1971 Polyhedron Models (1974) – 75 uniform star polyhedra, named by Norman Johnson</vt:lpstr>
      <vt:lpstr>Geometry Center University of Minnesota (~1990-1998) June 1991 two-week class (HS, undergrads, teachers!) Geometry and the Imagination John H Conway, Peter Doyle, Jane Gilman, and Bill Thurston</vt:lpstr>
      <vt:lpstr>(1997-1999) Delphi Pascal  Polyhedron and 4-polytope building by vertex figure reflection</vt:lpstr>
      <vt:lpstr>2003 Hyperbolic tilings – “Impossible” polyhedra </vt:lpstr>
      <vt:lpstr>Wikipedia (2004-present) Uniform polyhedra and 4-polytopes, hyperbolic tilings, honeycombs</vt:lpstr>
      <vt:lpstr>               Norman W. Johnson 1930-2017 1966 PhD: The Theory of Uniform Polytopes and Honeycombs, under H. S. M. Coxeter 1966: Enumerated, named 92 Convex polyhedra with regular races “Johnson solids” 1998-2017 “Polylist” private forum with George Olshevsky, Jonathan Bowers, John H. Conway, Magnus Wenninger, Richard Klitzing, Wendy Kreiger. 2018: “Geometries and Transformations”, portion of unpublished “Uniform polytopes”</vt:lpstr>
      <vt:lpstr>What is a polytope? A  connection of flat geometric elements. An n-polytope is bounded by (n-1)-polytopes called facets (or sides). A regular polytope has all identical vertices, edges, faces, etc. The interior of a polytope is called the body.   </vt:lpstr>
      <vt:lpstr>Schläfli symbol (regular polytopes) Swiss mathematician Ludwig Schläfli (1814-1895)  * A polygon or p-gon has p vertices, p edges, 2 edges/vertex. * A convex regular n-gon has symbol {p}, regular star {p/q} * Each vertex has 2 edges (manifold condition</vt:lpstr>
      <vt:lpstr>5 regular (Platonic) polyhedra {p, q} 4 regular star (Kepler-Poinsot) polyhedra {p, 5/2}, {5/2, p} {p} faces and q faces around each vertex Each edge has 2 faces (manifold condition)</vt:lpstr>
      <vt:lpstr>                    Six regular 4-polytopes: {p, q, r}                         {p, q} cells, r facets around each edge                                   Each face has 2 cells (manifold condition)</vt:lpstr>
      <vt:lpstr>Four Polytope Products</vt:lpstr>
      <vt:lpstr>4 regular polytope families in n-dimensions (Each constructed by one of 4 product operators)</vt:lpstr>
      <vt:lpstr>Regular n-simplex family: Join (n+1) ⋅ ( )    Pascal’s triangle</vt:lpstr>
      <vt:lpstr>Regular n-fusil family: n { }  (Cross polytope, orthoplex) Direct sum of segments 2n vertices, 2n(n-1) edges</vt:lpstr>
      <vt:lpstr>         Regular n-prism family: { }n                                      Tesseract                   (hypercube, n-cube, n-orthotope)                   Cartesian product of segments</vt:lpstr>
      <vt:lpstr>                    Regular n-meet: {p}(n)                       Skew polytopes, vertices and edges as {p}n n-prism</vt:lpstr>
      <vt:lpstr>                   The join operator (∨) Join attaches two center-offset orthogonal polytopes. If one polytope is a point, it is pyramid.  A {p} ∨ ( ) pyramid has p+1 vertices, 2p edges, and p+1 faces. (self-dual) Element counts can be given an f-vector (v,e,f) as (p+1,2p,p+1).</vt:lpstr>
      <vt:lpstr>Polygonal fusils and prisms (duals) {p} + { } and {p} × { }             A polygonal fusil is the direct sum of a polygon and a segment. A polygonal prism is a Cartesian product of a polygon and a segment.  Fusil: f-vector: (1,p,p)*(1,2)=(1,p+2,3p,2p) Prism: f-vector: (p,p,1)*(2,1)=(2p,3p,2+p,1) </vt:lpstr>
      <vt:lpstr>          2-torus – Meet of 2 p-gon      Regular skew polyhedron in 4D, {p}∧{p} = {p}(2)</vt:lpstr>
      <vt:lpstr>            Duoprisms and duomeets                  Net( A ∧ B) = Net(A) × Net(B)</vt:lpstr>
      <vt:lpstr>Magic math of extended f-vectors explained</vt:lpstr>
      <vt:lpstr>       Product tables and Hass diagrams</vt:lpstr>
      <vt:lpstr>Hexagonal pyramid, {6} ∨ ( )</vt:lpstr>
      <vt:lpstr>  Tetragonal disphenoid – join 2 segments   Fusil similar, but “holes” at segments – creates skew rhombus!</vt:lpstr>
      <vt:lpstr>             Joins, semi-joins and fusils                             A fusil connects elements of A and B, excluding A and B                                           Join             A ∨ B  (1,fA,1)*(1,fB,1)                                           Semi-joins   A ⊢ B (1,fA,1)*(1,fB)      *** Exclude body B                                                               A ⊣ B    (1,fA)*(1,fB,1)   *** Exclude body A                                           Fusil            A + B     (1,fA)*(1,fB)                                 (A ⊢ B) ⋃ (A ⊣ B) = (A ∨ B)     Join is union of two semi-joins                                (A ⊢ B) ⋂ (A ⊣ B) = (A + B)     Fusil is skew intersection</vt:lpstr>
      <vt:lpstr>Prism and meet products – pentagon and segment Meet product  similar but “holes” at element bodies {5}∧{ } has 10 vertices, 10 edges, but disconnected?!</vt:lpstr>
      <vt:lpstr>              Prisms, semi-prisms, and meets A meet is Cartesian product of A and B, excluding A and B                                           Prism            A × B   (fA,1)*(fB,1)                                           Semi-prisms A ⋋ B   (fA,1)*(fB)      *** Exclude body B                                                                A ⋌ B   (fA)*(fB,1)      *** Exclude body A                                           Meet             A ∧ B   (fA)*(fB)                                (A ⋋ B) ⋃ (A ⋌ B) = (A × B)     Prism is union of two semi-prisms                                (A ⋋ B) ⋂ (A ⋌ B) = (A ∧ B)    Meet is skew intersection  </vt:lpstr>
      <vt:lpstr>Summary of polytope operators</vt:lpstr>
      <vt:lpstr>Names and symbols</vt:lpstr>
      <vt:lpstr>Triple prisms and meets (3-torus) {4}×{4}×{4} = {4}3 and {4}∧{4}∧{4}  ={4}(3)</vt:lpstr>
      <vt:lpstr>          Cuboctahedron-pentagon prism                                                  5-dimensional prism</vt:lpstr>
      <vt:lpstr>            Cuboctahedron-pentagon meet                                    Skew 4-polytope in 5-dimensions</vt:lpstr>
      <vt:lpstr>Conclusion Polygons, polyhedra, polytopes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Four Polytope Products</dc:title>
  <dc:creator>Tom Ruen</dc:creator>
  <cp:lastModifiedBy>Tom Ruen</cp:lastModifiedBy>
  <cp:revision>68</cp:revision>
  <dcterms:created xsi:type="dcterms:W3CDTF">2023-09-22T14:29:40Z</dcterms:created>
  <dcterms:modified xsi:type="dcterms:W3CDTF">2023-09-27T12:06:19Z</dcterms:modified>
</cp:coreProperties>
</file>